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野田 ありさ" initials="野田" lastIdx="1" clrIdx="0">
    <p:extLst>
      <p:ext uri="{19B8F6BF-5375-455C-9EA6-DF929625EA0E}">
        <p15:presenceInfo xmlns:p15="http://schemas.microsoft.com/office/powerpoint/2012/main" userId="野田 ありさ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82" y="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786C2-9982-432B-83B7-F53142D8B955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59AB-7207-40E6-A0D1-2CF228E217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D0620-B825-44F9-A945-444B22C4186A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7A93B-23C8-4D05-A268-553411DCF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6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5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3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6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46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27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10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692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7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55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80" y="3081870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5" y="3081870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3" indent="0">
              <a:buNone/>
              <a:defRPr sz="2167" b="1"/>
            </a:lvl2pPr>
            <a:lvl3pPr marL="990564" indent="0">
              <a:buNone/>
              <a:defRPr sz="1950" b="1"/>
            </a:lvl3pPr>
            <a:lvl4pPr marL="1485846" indent="0">
              <a:buNone/>
              <a:defRPr sz="1733" b="1"/>
            </a:lvl4pPr>
            <a:lvl5pPr marL="1981127" indent="0">
              <a:buNone/>
              <a:defRPr sz="1733" b="1"/>
            </a:lvl5pPr>
            <a:lvl6pPr marL="2476410" indent="0">
              <a:buNone/>
              <a:defRPr sz="1733" b="1"/>
            </a:lvl6pPr>
            <a:lvl7pPr marL="2971692" indent="0">
              <a:buNone/>
              <a:defRPr sz="1733" b="1"/>
            </a:lvl7pPr>
            <a:lvl8pPr marL="3466973" indent="0">
              <a:buNone/>
              <a:defRPr sz="1733" b="1"/>
            </a:lvl8pPr>
            <a:lvl9pPr marL="3962255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4" y="2217386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3" indent="0">
              <a:buNone/>
              <a:defRPr sz="2167" b="1"/>
            </a:lvl2pPr>
            <a:lvl3pPr marL="990564" indent="0">
              <a:buNone/>
              <a:defRPr sz="1950" b="1"/>
            </a:lvl3pPr>
            <a:lvl4pPr marL="1485846" indent="0">
              <a:buNone/>
              <a:defRPr sz="1733" b="1"/>
            </a:lvl4pPr>
            <a:lvl5pPr marL="1981127" indent="0">
              <a:buNone/>
              <a:defRPr sz="1733" b="1"/>
            </a:lvl5pPr>
            <a:lvl6pPr marL="2476410" indent="0">
              <a:buNone/>
              <a:defRPr sz="1733" b="1"/>
            </a:lvl6pPr>
            <a:lvl7pPr marL="2971692" indent="0">
              <a:buNone/>
              <a:defRPr sz="1733" b="1"/>
            </a:lvl7pPr>
            <a:lvl8pPr marL="3466973" indent="0">
              <a:buNone/>
              <a:defRPr sz="1733" b="1"/>
            </a:lvl8pPr>
            <a:lvl9pPr marL="3962255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4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5" y="394408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92" y="394409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5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3" indent="0">
              <a:buNone/>
              <a:defRPr sz="1300"/>
            </a:lvl2pPr>
            <a:lvl3pPr marL="990564" indent="0">
              <a:buNone/>
              <a:defRPr sz="1083"/>
            </a:lvl3pPr>
            <a:lvl4pPr marL="1485846" indent="0">
              <a:buNone/>
              <a:defRPr sz="975"/>
            </a:lvl4pPr>
            <a:lvl5pPr marL="1981127" indent="0">
              <a:buNone/>
              <a:defRPr sz="975"/>
            </a:lvl5pPr>
            <a:lvl6pPr marL="2476410" indent="0">
              <a:buNone/>
              <a:defRPr sz="975"/>
            </a:lvl6pPr>
            <a:lvl7pPr marL="2971692" indent="0">
              <a:buNone/>
              <a:defRPr sz="975"/>
            </a:lvl7pPr>
            <a:lvl8pPr marL="3466973" indent="0">
              <a:buNone/>
              <a:defRPr sz="975"/>
            </a:lvl8pPr>
            <a:lvl9pPr marL="3962255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3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3" indent="0">
              <a:buNone/>
              <a:defRPr sz="3033"/>
            </a:lvl2pPr>
            <a:lvl3pPr marL="990564" indent="0">
              <a:buNone/>
              <a:defRPr sz="2600"/>
            </a:lvl3pPr>
            <a:lvl4pPr marL="1485846" indent="0">
              <a:buNone/>
              <a:defRPr sz="2167"/>
            </a:lvl4pPr>
            <a:lvl5pPr marL="1981127" indent="0">
              <a:buNone/>
              <a:defRPr sz="2167"/>
            </a:lvl5pPr>
            <a:lvl6pPr marL="2476410" indent="0">
              <a:buNone/>
              <a:defRPr sz="2167"/>
            </a:lvl6pPr>
            <a:lvl7pPr marL="2971692" indent="0">
              <a:buNone/>
              <a:defRPr sz="2167"/>
            </a:lvl7pPr>
            <a:lvl8pPr marL="3466973" indent="0">
              <a:buNone/>
              <a:defRPr sz="2167"/>
            </a:lvl8pPr>
            <a:lvl9pPr marL="3962255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5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3" indent="0">
              <a:buNone/>
              <a:defRPr sz="1300"/>
            </a:lvl2pPr>
            <a:lvl3pPr marL="990564" indent="0">
              <a:buNone/>
              <a:defRPr sz="1083"/>
            </a:lvl3pPr>
            <a:lvl4pPr marL="1485846" indent="0">
              <a:buNone/>
              <a:defRPr sz="975"/>
            </a:lvl4pPr>
            <a:lvl5pPr marL="1981127" indent="0">
              <a:buNone/>
              <a:defRPr sz="975"/>
            </a:lvl5pPr>
            <a:lvl6pPr marL="2476410" indent="0">
              <a:buNone/>
              <a:defRPr sz="975"/>
            </a:lvl6pPr>
            <a:lvl7pPr marL="2971692" indent="0">
              <a:buNone/>
              <a:defRPr sz="975"/>
            </a:lvl7pPr>
            <a:lvl8pPr marL="3466973" indent="0">
              <a:buNone/>
              <a:defRPr sz="975"/>
            </a:lvl8pPr>
            <a:lvl9pPr marL="3962255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16C34-BDE5-4FC9-973D-67508C86C842}" type="datetimeFigureOut">
              <a:rPr kumimoji="1" lang="ja-JP" altLang="en-US" smtClean="0"/>
              <a:pPr/>
              <a:t>2026/6/18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64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1" indent="-371461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3" indent="-309551" algn="l" defTabSz="990564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04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87" indent="-247640" algn="l" defTabSz="990564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68" indent="-247640" algn="l" defTabSz="990564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50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33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14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896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toshima@shokokai.ne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17668"/>
              </p:ext>
            </p:extLst>
          </p:nvPr>
        </p:nvGraphicFramePr>
        <p:xfrm>
          <a:off x="217791" y="2967867"/>
          <a:ext cx="6405496" cy="51266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8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043">
                  <a:extLst>
                    <a:ext uri="{9D8B030D-6E8A-4147-A177-3AD203B41FA5}">
                      <a16:colId xmlns:a16="http://schemas.microsoft.com/office/drawing/2014/main" val="898900747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845114102"/>
                    </a:ext>
                  </a:extLst>
                </a:gridCol>
                <a:gridCol w="2185914">
                  <a:extLst>
                    <a:ext uri="{9D8B030D-6E8A-4147-A177-3AD203B41FA5}">
                      <a16:colId xmlns:a16="http://schemas.microsoft.com/office/drawing/2014/main" val="3633799662"/>
                    </a:ext>
                  </a:extLst>
                </a:gridCol>
              </a:tblGrid>
              <a:tr h="436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フリガナ</a:t>
                      </a:r>
                      <a:endParaRPr lang="en-US" altLang="ja-JP" sz="14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氏名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Century"/>
                          <a:ea typeface="ＭＳ 明朝"/>
                          <a:cs typeface="Times New Roman"/>
                        </a:rPr>
                        <a:t>性別</a:t>
                      </a: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Century"/>
                          <a:ea typeface="ＭＳ 明朝"/>
                          <a:cs typeface="Times New Roman"/>
                        </a:rPr>
                        <a:t>男 ・ 女 ・ 回答しない</a:t>
                      </a: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住所</a:t>
                      </a:r>
                      <a:r>
                        <a:rPr lang="ja-JP" altLang="en-US" sz="1400" kern="100" dirty="0"/>
                        <a:t>（お住まい）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>
                          <a:latin typeface="+mj-ea"/>
                          <a:ea typeface="+mj-ea"/>
                        </a:rPr>
                        <a:t>〒</a:t>
                      </a:r>
                      <a:endParaRPr lang="ja-JP" altLang="ja-JP" sz="1400" kern="100" dirty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7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移住の有無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latin typeface="Century"/>
                          <a:ea typeface="ＭＳ 明朝"/>
                          <a:cs typeface="Times New Roman"/>
                        </a:rPr>
                        <a:t>あり・なし</a:t>
                      </a:r>
                      <a:endParaRPr lang="ja-JP" sz="1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latin typeface="Century"/>
                          <a:ea typeface="ＭＳ 明朝"/>
                          <a:cs typeface="Times New Roman"/>
                        </a:rPr>
                        <a:t>移住ありの場合 → 前住所</a:t>
                      </a:r>
                      <a:r>
                        <a:rPr lang="ja-JP" altLang="en-US" sz="1050" kern="100" dirty="0">
                          <a:latin typeface="Century"/>
                          <a:ea typeface="ＭＳ 明朝"/>
                          <a:cs typeface="Times New Roman"/>
                          <a:sym typeface="Wingdings" panose="05000000000000000000" pitchFamily="2" charset="2"/>
                        </a:rPr>
                        <a:t>：（　　　）</a:t>
                      </a:r>
                      <a:r>
                        <a:rPr lang="ja-JP" altLang="en-US" sz="1000" kern="100" dirty="0">
                          <a:latin typeface="Century"/>
                          <a:ea typeface="ＭＳ 明朝"/>
                          <a:cs typeface="Times New Roman"/>
                          <a:sym typeface="Wingdings" panose="05000000000000000000" pitchFamily="2" charset="2"/>
                        </a:rPr>
                        <a:t>都道府県（　　　）市町村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67840"/>
                  </a:ext>
                </a:extLst>
              </a:tr>
              <a:tr h="447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事業所名</a:t>
                      </a:r>
                      <a:endParaRPr lang="ja-JP" sz="10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800" kern="100" dirty="0"/>
                        <a:t>（予定でも結構です）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事業所住所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/>
                        <a:t>〒</a:t>
                      </a:r>
                      <a:endParaRPr lang="ja-JP" alt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683359"/>
                  </a:ext>
                </a:extLst>
              </a:tr>
              <a:tr h="3594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開業日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令和</a:t>
                      </a:r>
                      <a:r>
                        <a:rPr lang="ja-JP" sz="1400" kern="100" dirty="0"/>
                        <a:t>　　年　　月　　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4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開業予定日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令和</a:t>
                      </a:r>
                      <a:r>
                        <a:rPr lang="ja-JP" sz="1400" kern="100" dirty="0"/>
                        <a:t>　　年　　月　　日</a:t>
                      </a:r>
                      <a:r>
                        <a:rPr lang="ja-JP" altLang="en-US" sz="1400" kern="100" dirty="0"/>
                        <a:t>　　　又は　　　　未　定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893819"/>
                  </a:ext>
                </a:extLst>
              </a:tr>
              <a:tr h="9628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業種</a:t>
                      </a:r>
                      <a:endParaRPr lang="ja-JP" sz="10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800" kern="100" dirty="0"/>
                        <a:t>（○を付けてください）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/>
                        <a:t>・建設業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・サービス業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・飲食宿泊業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/>
                        <a:t>・製造業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・小売業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・卸売業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・その他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300" kern="100" dirty="0"/>
                        <a:t>　</a:t>
                      </a:r>
                      <a:r>
                        <a:rPr lang="ja-JP" sz="1300" kern="100" dirty="0"/>
                        <a:t>（具体的に：　　　　　　　</a:t>
                      </a:r>
                      <a:r>
                        <a:rPr lang="ja-JP" altLang="en-US" sz="1300" kern="100" dirty="0"/>
                        <a:t>　　　　　　　　　　</a:t>
                      </a:r>
                      <a:r>
                        <a:rPr lang="ja-JP" sz="1300" kern="100" dirty="0"/>
                        <a:t>　　　　　　　　　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生年月日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西暦　　　</a:t>
                      </a:r>
                      <a:r>
                        <a:rPr lang="ja-JP" sz="1400" kern="100" dirty="0"/>
                        <a:t>　　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年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　</a:t>
                      </a:r>
                      <a:r>
                        <a:rPr lang="ja-JP" altLang="en-US" sz="1400" kern="100" dirty="0"/>
                        <a:t>　　</a:t>
                      </a:r>
                      <a:r>
                        <a:rPr lang="ja-JP" sz="1400" kern="100" dirty="0"/>
                        <a:t>月</a:t>
                      </a:r>
                      <a:r>
                        <a:rPr lang="ja-JP" altLang="en-US" sz="1400" kern="100" dirty="0"/>
                        <a:t>　　</a:t>
                      </a:r>
                      <a:r>
                        <a:rPr lang="ja-JP" sz="1400" kern="100" dirty="0"/>
                        <a:t>　　日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（　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　才）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メールアドレス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280074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連絡先</a:t>
                      </a:r>
                      <a:r>
                        <a:rPr lang="en-US" sz="1400" kern="100" dirty="0"/>
                        <a:t>TEL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（携帯）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372591" y="72372"/>
            <a:ext cx="7603182" cy="136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0" tIns="49530" rIns="99060" bIns="49530" numCol="1" anchor="ctr" anchorCtr="0" compatLnSpc="1">
            <a:prstTxWarp prst="textNoShape">
              <a:avLst/>
            </a:prstTxWarp>
            <a:spAutoFit/>
          </a:bodyPr>
          <a:lstStyle/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517" dirty="0">
                <a:latin typeface="+mj-ea"/>
                <a:cs typeface="Times New Roman" pitchFamily="18" charset="0"/>
              </a:rPr>
              <a:t>糸島市商工会　経営支援課　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行</a:t>
            </a:r>
            <a:endParaRPr lang="en-US" altLang="ja-JP" sz="1517" dirty="0">
              <a:latin typeface="+mj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517" dirty="0">
              <a:latin typeface="+mj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ＭＳ 明朝" pitchFamily="17" charset="-128"/>
                <a:cs typeface="Times New Roman" pitchFamily="18" charset="0"/>
              </a:rPr>
              <a:t>　　　</a:t>
            </a:r>
            <a:r>
              <a:rPr lang="ja-JP" altLang="en-US" sz="2167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 　</a:t>
            </a:r>
            <a:r>
              <a:rPr lang="ja-JP" altLang="en-US" sz="2167" b="1" dirty="0">
                <a:latin typeface="+mn-ea"/>
                <a:cs typeface="Times New Roman" pitchFamily="18" charset="0"/>
              </a:rPr>
              <a:t>令和８年度　第</a:t>
            </a:r>
            <a:r>
              <a:rPr lang="en-US" altLang="ja-JP" sz="2167" b="1" dirty="0">
                <a:latin typeface="+mn-ea"/>
                <a:cs typeface="Times New Roman" pitchFamily="18" charset="0"/>
              </a:rPr>
              <a:t>1</a:t>
            </a:r>
            <a:r>
              <a:rPr lang="ja-JP" altLang="en-US" sz="2167" b="1" dirty="0">
                <a:latin typeface="+mn-ea"/>
                <a:cs typeface="Times New Roman" pitchFamily="18" charset="0"/>
              </a:rPr>
              <a:t>回創業塾参加申込書</a:t>
            </a:r>
            <a:endParaRPr lang="en-US" altLang="ja-JP" sz="2167" b="1" dirty="0">
              <a:latin typeface="+mn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517" b="1" dirty="0">
              <a:latin typeface="+mn-ea"/>
              <a:cs typeface="Times New Roman" pitchFamily="18" charset="0"/>
            </a:endParaRPr>
          </a:p>
          <a:p>
            <a:pPr indent="440251" algn="ctr" defTabSz="99056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17" b="1" dirty="0">
                <a:latin typeface="+mn-ea"/>
                <a:ea typeface="ＭＳ 明朝" pitchFamily="17" charset="-128"/>
                <a:cs typeface="Times New Roman" pitchFamily="18" charset="0"/>
              </a:rPr>
              <a:t>　　　　　　　　　　　　　　　　　　</a:t>
            </a:r>
            <a:r>
              <a:rPr lang="ja-JP" altLang="en-US" sz="1517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令和　　年　　月　　日</a:t>
            </a:r>
            <a:endParaRPr lang="ja-JP" altLang="en-US" sz="195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A08ACE62-C3F9-47E7-B348-667278F002D3}"/>
              </a:ext>
            </a:extLst>
          </p:cNvPr>
          <p:cNvSpPr txBox="1">
            <a:spLocks/>
          </p:cNvSpPr>
          <p:nvPr/>
        </p:nvSpPr>
        <p:spPr>
          <a:xfrm>
            <a:off x="3212976" y="8842871"/>
            <a:ext cx="3528392" cy="1000486"/>
          </a:xfrm>
          <a:prstGeom prst="rect">
            <a:avLst/>
          </a:prstGeom>
        </p:spPr>
        <p:txBody>
          <a:bodyPr vert="horz" lIns="99060" tIns="49530" rIns="99060" bIns="49530" rtlCol="0" anchor="ctr">
            <a:normAutofit/>
          </a:bodyPr>
          <a:lstStyle/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糸島市商工会</a:t>
            </a:r>
            <a:endParaRPr lang="en-US" altLang="ja-JP" sz="1200" b="1" dirty="0">
              <a:latin typeface="游ゴシック" pitchFamily="50" charset="-128"/>
              <a:ea typeface="游ゴシック" pitchFamily="50" charset="-128"/>
              <a:cs typeface="メイリオ" pitchFamily="50" charset="-128"/>
            </a:endParaRPr>
          </a:p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〒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819-1118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　福岡県糸島市前原北一丁目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1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番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1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号</a:t>
            </a:r>
            <a:endParaRPr lang="en-US" altLang="ja-JP" sz="1200" b="1" dirty="0">
              <a:latin typeface="游ゴシック" pitchFamily="50" charset="-128"/>
              <a:ea typeface="游ゴシック" pitchFamily="50" charset="-128"/>
              <a:cs typeface="メイリオ" pitchFamily="50" charset="-128"/>
            </a:endParaRPr>
          </a:p>
          <a:p>
            <a:pPr defTabSz="990564">
              <a:spcBef>
                <a:spcPct val="0"/>
              </a:spcBef>
              <a:defRPr/>
            </a:pP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TEL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：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092-322-3535/FAX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：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092-322-1113</a:t>
            </a:r>
          </a:p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（経営支援課：担当　木村・棚町）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829B961-9E8F-9DC8-9ED4-BA9B4FC7E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2591" y="1484873"/>
            <a:ext cx="7603182" cy="126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0" tIns="49530" rIns="99060" bIns="49530" numCol="1" anchor="ctr" anchorCtr="0" compatLnSpc="1">
            <a:prstTxWarp prst="textNoShape">
              <a:avLst/>
            </a:prstTxWarp>
            <a:spAutoFit/>
          </a:bodyPr>
          <a:lstStyle/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【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申込方法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】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E-mail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又は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FAX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により、以下の必要事項をご記入の上、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お申込みください。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【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申込先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】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：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  <a:hlinkClick r:id="rId2"/>
              </a:rPr>
              <a:t>itoshima@shokokai.ne.jp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cs typeface="Times New Roman" pitchFamily="18" charset="0"/>
              </a:rPr>
              <a:t>FAX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：</a:t>
            </a:r>
            <a:r>
              <a:rPr lang="en-US" altLang="ja-JP" sz="1517" dirty="0">
                <a:latin typeface="+mj-ea"/>
                <a:cs typeface="Times New Roman" pitchFamily="18" charset="0"/>
              </a:rPr>
              <a:t>092-322-1113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　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　　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 (※Mail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の場合は件名に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『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創業塾申込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』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と記載ください）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※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定員になり次第締め切ります。募集状況はホームページでご確認ください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E80FAA6-695E-5BCF-414B-10005EC21F8E}"/>
              </a:ext>
            </a:extLst>
          </p:cNvPr>
          <p:cNvSpPr txBox="1">
            <a:spLocks/>
          </p:cNvSpPr>
          <p:nvPr/>
        </p:nvSpPr>
        <p:spPr>
          <a:xfrm>
            <a:off x="128829" y="8094526"/>
            <a:ext cx="6405496" cy="1000486"/>
          </a:xfrm>
          <a:prstGeom prst="rect">
            <a:avLst/>
          </a:prstGeom>
        </p:spPr>
        <p:txBody>
          <a:bodyPr vert="horz" lIns="99060" tIns="49530" rIns="99060" bIns="49530" rtlCol="0" anchor="ctr">
            <a:normAutofit fontScale="92500"/>
          </a:bodyPr>
          <a:lstStyle/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本セミナー全ての科目を受講し、糸島市の受講証明書を受領した場合、以下の支援制度を活用できます。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・会社設立時の登録免許税の減免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・無担保、第三者保証人なしの創業関連保証利用開始月の前倒し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・日本政策金融公庫新規開業資金の貸付利率の引き下げ</a:t>
            </a:r>
            <a:endParaRPr lang="en-US" altLang="ja-JP" sz="1200" dirty="0">
              <a:latin typeface="HGPｺﾞｼｯｸE" pitchFamily="50" charset="-128"/>
              <a:ea typeface="HGPｺﾞｼｯｸE" pitchFamily="50" charset="-128"/>
              <a:cs typeface="ＭＳ Ｐゴシック" pitchFamily="50" charset="-128"/>
            </a:endParaRP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・小規模事業者持続化補助金（創業型）への申請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296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ＭＳ Ｐゴシック</vt:lpstr>
      <vt:lpstr>游ゴシック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Owner</dc:creator>
  <cp:lastModifiedBy>棚町 裕司</cp:lastModifiedBy>
  <cp:revision>97</cp:revision>
  <cp:lastPrinted>2025-06-24T06:40:24Z</cp:lastPrinted>
  <dcterms:created xsi:type="dcterms:W3CDTF">2018-06-21T05:49:59Z</dcterms:created>
  <dcterms:modified xsi:type="dcterms:W3CDTF">2026-06-18T03:56:13Z</dcterms:modified>
</cp:coreProperties>
</file>