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
  </p:notesMasterIdLst>
  <p:sldIdLst>
    <p:sldId id="262" r:id="rId2"/>
    <p:sldId id="265" r:id="rId3"/>
    <p:sldId id="256" r:id="rId4"/>
    <p:sldId id="266" r:id="rId5"/>
    <p:sldId id="257" r:id="rId6"/>
    <p:sldId id="267" r:id="rId7"/>
    <p:sldId id="258" r:id="rId8"/>
    <p:sldId id="264" r:id="rId9"/>
    <p:sldId id="261" r:id="rId10"/>
  </p:sldIdLst>
  <p:sldSz cx="6858000" cy="9144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99A0"/>
    <a:srgbClr val="FC48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3108" y="96"/>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2918830" cy="493316"/>
          </a:xfrm>
          <a:prstGeom prst="rect">
            <a:avLst/>
          </a:prstGeom>
        </p:spPr>
        <p:txBody>
          <a:bodyPr vert="horz" lIns="94846" tIns="47423" rIns="94846" bIns="47423" rtlCol="0"/>
          <a:lstStyle>
            <a:lvl1pPr algn="l">
              <a:defRPr sz="1200"/>
            </a:lvl1pPr>
          </a:lstStyle>
          <a:p>
            <a:endParaRPr kumimoji="1" lang="ja-JP" altLang="en-US"/>
          </a:p>
        </p:txBody>
      </p:sp>
      <p:sp>
        <p:nvSpPr>
          <p:cNvPr id="3" name="日付プレースホルダ 2"/>
          <p:cNvSpPr>
            <a:spLocks noGrp="1"/>
          </p:cNvSpPr>
          <p:nvPr>
            <p:ph type="dt" idx="1"/>
          </p:nvPr>
        </p:nvSpPr>
        <p:spPr>
          <a:xfrm>
            <a:off x="3815374" y="0"/>
            <a:ext cx="2918830" cy="493316"/>
          </a:xfrm>
          <a:prstGeom prst="rect">
            <a:avLst/>
          </a:prstGeom>
        </p:spPr>
        <p:txBody>
          <a:bodyPr vert="horz" lIns="94846" tIns="47423" rIns="94846" bIns="47423" rtlCol="0"/>
          <a:lstStyle>
            <a:lvl1pPr algn="r">
              <a:defRPr sz="1200"/>
            </a:lvl1pPr>
          </a:lstStyle>
          <a:p>
            <a:fld id="{11183B79-00B1-4991-8E3E-8EDD93E9E629}" type="datetimeFigureOut">
              <a:rPr kumimoji="1" lang="ja-JP" altLang="en-US" smtClean="0"/>
              <a:pPr/>
              <a:t>2025/6/6</a:t>
            </a:fld>
            <a:endParaRPr kumimoji="1" lang="ja-JP" altLang="en-US"/>
          </a:p>
        </p:txBody>
      </p:sp>
      <p:sp>
        <p:nvSpPr>
          <p:cNvPr id="4" name="スライド イメージ プレースホルダ 3"/>
          <p:cNvSpPr>
            <a:spLocks noGrp="1" noRot="1" noChangeAspect="1"/>
          </p:cNvSpPr>
          <p:nvPr>
            <p:ph type="sldImg" idx="2"/>
          </p:nvPr>
        </p:nvSpPr>
        <p:spPr>
          <a:xfrm>
            <a:off x="1981200" y="741363"/>
            <a:ext cx="2773363" cy="3698875"/>
          </a:xfrm>
          <a:prstGeom prst="rect">
            <a:avLst/>
          </a:prstGeom>
          <a:noFill/>
          <a:ln w="12700">
            <a:solidFill>
              <a:prstClr val="black"/>
            </a:solidFill>
          </a:ln>
        </p:spPr>
        <p:txBody>
          <a:bodyPr vert="horz" lIns="94846" tIns="47423" rIns="94846" bIns="47423" rtlCol="0" anchor="ctr"/>
          <a:lstStyle/>
          <a:p>
            <a:endParaRPr lang="ja-JP" altLang="en-US"/>
          </a:p>
        </p:txBody>
      </p:sp>
      <p:sp>
        <p:nvSpPr>
          <p:cNvPr id="5" name="ノート プレースホルダ 4"/>
          <p:cNvSpPr>
            <a:spLocks noGrp="1"/>
          </p:cNvSpPr>
          <p:nvPr>
            <p:ph type="body" sz="quarter" idx="3"/>
          </p:nvPr>
        </p:nvSpPr>
        <p:spPr>
          <a:xfrm>
            <a:off x="673577" y="4686500"/>
            <a:ext cx="5388610" cy="4439841"/>
          </a:xfrm>
          <a:prstGeom prst="rect">
            <a:avLst/>
          </a:prstGeom>
        </p:spPr>
        <p:txBody>
          <a:bodyPr vert="horz" lIns="94846" tIns="47423" rIns="94846" bIns="47423"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1" y="9371285"/>
            <a:ext cx="2918830" cy="493316"/>
          </a:xfrm>
          <a:prstGeom prst="rect">
            <a:avLst/>
          </a:prstGeom>
        </p:spPr>
        <p:txBody>
          <a:bodyPr vert="horz" lIns="94846" tIns="47423" rIns="94846" bIns="47423"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5374" y="9371285"/>
            <a:ext cx="2918830" cy="493316"/>
          </a:xfrm>
          <a:prstGeom prst="rect">
            <a:avLst/>
          </a:prstGeom>
        </p:spPr>
        <p:txBody>
          <a:bodyPr vert="horz" lIns="94846" tIns="47423" rIns="94846" bIns="47423" rtlCol="0" anchor="b"/>
          <a:lstStyle>
            <a:lvl1pPr algn="r">
              <a:defRPr sz="1200"/>
            </a:lvl1pPr>
          </a:lstStyle>
          <a:p>
            <a:fld id="{292223FF-D5D0-49D8-A3F1-4C45EB883E80}"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2840568"/>
            <a:ext cx="5829300" cy="1960033"/>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48479950-1E2D-49B4-A081-D181E0AAC620}" type="datetime1">
              <a:rPr kumimoji="1" lang="ja-JP" altLang="en-US" smtClean="0"/>
              <a:pPr/>
              <a:t>2025/6/6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E874649-D106-4E5E-9C0E-DC6214C774B2}"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060AE7DE-2B63-4802-B0DB-2E9D7F1A3F15}" type="datetime1">
              <a:rPr kumimoji="1" lang="ja-JP" altLang="en-US" smtClean="0"/>
              <a:pPr/>
              <a:t>2025/6/6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E874649-D106-4E5E-9C0E-DC6214C774B2}"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488951"/>
            <a:ext cx="1157288" cy="10401300"/>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257175" y="488951"/>
            <a:ext cx="3357563" cy="10401300"/>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D5C2FC86-DA4E-4E39-B923-C0F457A2A488}" type="datetime1">
              <a:rPr kumimoji="1" lang="ja-JP" altLang="en-US" smtClean="0"/>
              <a:pPr/>
              <a:t>2025/6/6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E874649-D106-4E5E-9C0E-DC6214C774B2}"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508CA35-5F6B-4E08-B569-BAA0B0D29513}" type="datetime1">
              <a:rPr kumimoji="1" lang="ja-JP" altLang="en-US" smtClean="0"/>
              <a:pPr/>
              <a:t>2025/6/6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E874649-D106-4E5E-9C0E-DC6214C774B2}"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5875867"/>
            <a:ext cx="5829300" cy="1816100"/>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A30C3F56-2556-41D7-BA1B-652157319624}" type="datetime1">
              <a:rPr kumimoji="1" lang="ja-JP" altLang="en-US" smtClean="0"/>
              <a:pPr/>
              <a:t>2025/6/6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E874649-D106-4E5E-9C0E-DC6214C774B2}"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F4096293-4236-4EDB-B7CF-FAA85BA53797}" type="datetime1">
              <a:rPr kumimoji="1" lang="ja-JP" altLang="en-US" smtClean="0"/>
              <a:pPr/>
              <a:t>2025/6/6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7E874649-D106-4E5E-9C0E-DC6214C774B2}"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73674137-FD44-4FBB-9B41-02EAAD62B9EC}" type="datetime1">
              <a:rPr kumimoji="1" lang="ja-JP" altLang="en-US" smtClean="0"/>
              <a:pPr/>
              <a:t>2025/6/6</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7E874649-D106-4E5E-9C0E-DC6214C774B2}"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07055A6B-39F4-4BD1-8FCF-6A68960A9A41}" type="datetime1">
              <a:rPr kumimoji="1" lang="ja-JP" altLang="en-US" smtClean="0"/>
              <a:pPr/>
              <a:t>2025/6/6</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7E874649-D106-4E5E-9C0E-DC6214C774B2}"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F766B231-F53A-4344-A605-599234D88EF9}" type="datetime1">
              <a:rPr kumimoji="1" lang="ja-JP" altLang="en-US" smtClean="0"/>
              <a:pPr/>
              <a:t>2025/6/6</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7E874649-D106-4E5E-9C0E-DC6214C774B2}"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4067"/>
            <a:ext cx="2256235" cy="154940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0C326608-00D4-43DF-9651-82F6C618A7C6}" type="datetime1">
              <a:rPr kumimoji="1" lang="ja-JP" altLang="en-US" smtClean="0"/>
              <a:pPr/>
              <a:t>2025/6/6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7E874649-D106-4E5E-9C0E-DC6214C774B2}"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400800"/>
            <a:ext cx="4114800" cy="755651"/>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FE61D615-5ACF-4E98-AB88-860A25822037}" type="datetime1">
              <a:rPr kumimoji="1" lang="ja-JP" altLang="en-US" smtClean="0"/>
              <a:pPr/>
              <a:t>2025/6/6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7E874649-D106-4E5E-9C0E-DC6214C774B2}"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CE9A6022-D078-43FF-BBCE-822B3CAF6826}" type="datetime1">
              <a:rPr kumimoji="1" lang="ja-JP" altLang="en-US" smtClean="0"/>
              <a:pPr/>
              <a:t>2025/6/6</a:t>
            </a:fld>
            <a:endParaRPr kumimoji="1" lang="ja-JP" altLang="en-US"/>
          </a:p>
        </p:txBody>
      </p:sp>
      <p:sp>
        <p:nvSpPr>
          <p:cNvPr id="5" name="フッター プレースホルダ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7E874649-D106-4E5E-9C0E-DC6214C774B2}"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2411760"/>
            <a:ext cx="6858000" cy="2880320"/>
          </a:xfrm>
          <a:prstGeom prst="rect">
            <a:avLst/>
          </a:prstGeom>
          <a:solidFill>
            <a:srgbClr val="FC48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latin typeface="HGS創英角ｺﾞｼｯｸUB" pitchFamily="50" charset="-128"/>
                <a:ea typeface="HGS創英角ｺﾞｼｯｸUB" pitchFamily="50" charset="-128"/>
              </a:rPr>
              <a:t>DOCORE</a:t>
            </a:r>
            <a:r>
              <a:rPr lang="ja-JP" altLang="en-US" sz="2000" dirty="0">
                <a:latin typeface="HGS創英角ｺﾞｼｯｸUB" pitchFamily="50" charset="-128"/>
                <a:ea typeface="HGS創英角ｺﾞｼｯｸUB" pitchFamily="50" charset="-128"/>
              </a:rPr>
              <a:t>ふくおか商工会ショップ</a:t>
            </a:r>
            <a:endParaRPr lang="en-US" altLang="ja-JP" sz="2000" dirty="0">
              <a:latin typeface="HGS創英角ｺﾞｼｯｸUB" pitchFamily="50" charset="-128"/>
              <a:ea typeface="HGS創英角ｺﾞｼｯｸUB" pitchFamily="50" charset="-128"/>
            </a:endParaRPr>
          </a:p>
          <a:p>
            <a:pPr algn="ctr"/>
            <a:r>
              <a:rPr kumimoji="1" lang="ja-JP" altLang="en-US" sz="2800" dirty="0">
                <a:latin typeface="HGS創英角ｺﾞｼｯｸUB" pitchFamily="50" charset="-128"/>
                <a:ea typeface="HGS創英角ｺﾞｼｯｸUB" pitchFamily="50" charset="-128"/>
              </a:rPr>
              <a:t>催事販売</a:t>
            </a:r>
            <a:r>
              <a:rPr lang="ja-JP" altLang="en-US" sz="2800" dirty="0">
                <a:latin typeface="HGS創英角ｺﾞｼｯｸUB" pitchFamily="50" charset="-128"/>
                <a:ea typeface="HGS創英角ｺﾞｼｯｸUB" pitchFamily="50" charset="-128"/>
              </a:rPr>
              <a:t>注意事項</a:t>
            </a:r>
            <a:endParaRPr kumimoji="1" lang="ja-JP" altLang="en-US" sz="2800" dirty="0">
              <a:latin typeface="HGS創英角ｺﾞｼｯｸUB" pitchFamily="50" charset="-128"/>
              <a:ea typeface="HGS創英角ｺﾞｼｯｸUB" pitchFamily="50" charset="-128"/>
            </a:endParaRPr>
          </a:p>
        </p:txBody>
      </p:sp>
      <p:sp>
        <p:nvSpPr>
          <p:cNvPr id="3" name="テキスト ボックス 2"/>
          <p:cNvSpPr txBox="1"/>
          <p:nvPr/>
        </p:nvSpPr>
        <p:spPr>
          <a:xfrm>
            <a:off x="1700808" y="6588224"/>
            <a:ext cx="3312368" cy="1200329"/>
          </a:xfrm>
          <a:prstGeom prst="rect">
            <a:avLst/>
          </a:prstGeom>
          <a:noFill/>
        </p:spPr>
        <p:txBody>
          <a:bodyPr wrap="square" rtlCol="0">
            <a:spAutoFit/>
          </a:bodyPr>
          <a:lstStyle/>
          <a:p>
            <a:pPr algn="ctr"/>
            <a:r>
              <a:rPr kumimoji="1" lang="ja-JP" altLang="en-US" dirty="0"/>
              <a:t>福岡県商工会連合会</a:t>
            </a:r>
            <a:endParaRPr kumimoji="1" lang="en-US" altLang="ja-JP" dirty="0"/>
          </a:p>
          <a:p>
            <a:pPr algn="ctr"/>
            <a:r>
              <a:rPr lang="ja-JP" altLang="en-US" dirty="0"/>
              <a:t>経営支援課</a:t>
            </a:r>
            <a:endParaRPr lang="en-US" altLang="ja-JP" dirty="0"/>
          </a:p>
          <a:p>
            <a:pPr algn="ctr"/>
            <a:endParaRPr kumimoji="1" lang="en-US" altLang="ja-JP" dirty="0"/>
          </a:p>
          <a:p>
            <a:pPr algn="ctr"/>
            <a:r>
              <a:rPr kumimoji="1" lang="en-US" altLang="ja-JP" dirty="0"/>
              <a:t>2025</a:t>
            </a:r>
            <a:r>
              <a:rPr kumimoji="1" lang="ja-JP" altLang="en-US" dirty="0"/>
              <a:t>．</a:t>
            </a:r>
            <a:r>
              <a:rPr kumimoji="1" lang="en-US" altLang="ja-JP" dirty="0"/>
              <a:t>6</a:t>
            </a:r>
            <a:endParaRPr kumimoji="1" lang="ja-JP" altLang="en-US" dirty="0"/>
          </a:p>
        </p:txBody>
      </p:sp>
      <p:sp>
        <p:nvSpPr>
          <p:cNvPr id="4" name="スライド番号プレースホルダ 3"/>
          <p:cNvSpPr>
            <a:spLocks noGrp="1"/>
          </p:cNvSpPr>
          <p:nvPr>
            <p:ph type="sldNum" sz="quarter" idx="12"/>
          </p:nvPr>
        </p:nvSpPr>
        <p:spPr>
          <a:xfrm>
            <a:off x="6525344" y="8836679"/>
            <a:ext cx="332656" cy="307321"/>
          </a:xfrm>
          <a:solidFill>
            <a:srgbClr val="FC4810"/>
          </a:solidFill>
          <a:ln>
            <a:noFill/>
          </a:ln>
        </p:spPr>
        <p:txBody>
          <a:bodyPr/>
          <a:lstStyle/>
          <a:p>
            <a:fld id="{7E874649-D106-4E5E-9C0E-DC6214C774B2}" type="slidenum">
              <a:rPr kumimoji="1" lang="ja-JP" altLang="en-US" smtClean="0">
                <a:solidFill>
                  <a:schemeClr val="bg1"/>
                </a:solidFill>
              </a:rPr>
              <a:pPr/>
              <a:t>1</a:t>
            </a:fld>
            <a:endParaRPr kumimoji="1" lang="ja-JP" altLang="en-US"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6814" y="1942256"/>
            <a:ext cx="6741368" cy="70480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u"/>
              <a:tabLst/>
            </a:pPr>
            <a:r>
              <a:rPr kumimoji="1" lang="ja-JP" altLang="ja-JP" sz="1200" b="0" i="0" u="none" strike="noStrike" cap="none" normalizeH="0" baseline="0" dirty="0">
                <a:ln>
                  <a:noFill/>
                </a:ln>
                <a:effectLst/>
                <a:latin typeface="BIZ UDPゴシック" panose="020B0400000000000000" pitchFamily="50" charset="-128"/>
                <a:ea typeface="BIZ UDPゴシック" panose="020B0400000000000000" pitchFamily="50" charset="-128"/>
                <a:cs typeface="Times New Roman" pitchFamily="18" charset="0"/>
              </a:rPr>
              <a:t>【</a:t>
            </a:r>
            <a:r>
              <a:rPr kumimoji="1" lang="ja-JP" sz="1200" b="0" i="0" u="none" strike="noStrike" cap="none" normalizeH="0" baseline="0" dirty="0">
                <a:ln>
                  <a:noFill/>
                </a:ln>
                <a:solidFill>
                  <a:srgbClr val="FF0000"/>
                </a:solidFill>
                <a:effectLst/>
                <a:latin typeface="BIZ UDPゴシック" panose="020B0400000000000000" pitchFamily="50" charset="-128"/>
                <a:ea typeface="BIZ UDPゴシック" panose="020B0400000000000000" pitchFamily="50" charset="-128"/>
                <a:cs typeface="Times New Roman" pitchFamily="18" charset="0"/>
              </a:rPr>
              <a:t>催事販売</a:t>
            </a:r>
            <a:r>
              <a:rPr kumimoji="1" lang="ja-JP" altLang="ja-JP" sz="1200" b="0" i="0" u="none" strike="noStrike" cap="none" normalizeH="0" baseline="0" dirty="0">
                <a:ln>
                  <a:noFill/>
                </a:ln>
                <a:effectLst/>
                <a:latin typeface="BIZ UDPゴシック" panose="020B0400000000000000" pitchFamily="50" charset="-128"/>
                <a:ea typeface="BIZ UDPゴシック" panose="020B0400000000000000" pitchFamily="50" charset="-128"/>
                <a:cs typeface="Times New Roman" pitchFamily="18" charset="0"/>
              </a:rPr>
              <a:t>】</a:t>
            </a:r>
            <a:r>
              <a:rPr kumimoji="1" lang="ja-JP" sz="1200" b="0" i="0" u="none" strike="noStrike" cap="none" normalizeH="0" baseline="0" dirty="0">
                <a:ln>
                  <a:noFill/>
                </a:ln>
                <a:solidFill>
                  <a:srgbClr val="FF0000"/>
                </a:solidFill>
                <a:effectLst/>
                <a:latin typeface="BIZ UDPゴシック" panose="020B0400000000000000" pitchFamily="50" charset="-128"/>
                <a:ea typeface="BIZ UDPゴシック" panose="020B0400000000000000" pitchFamily="50" charset="-128"/>
                <a:cs typeface="Times New Roman" pitchFamily="18" charset="0"/>
              </a:rPr>
              <a:t>確認票</a:t>
            </a:r>
            <a:r>
              <a:rPr kumimoji="1" lang="ja-JP" sz="12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itchFamily="18" charset="0"/>
              </a:rPr>
              <a:t>は必ず、</a:t>
            </a:r>
            <a:r>
              <a:rPr lang="en-US" altLang="ja-JP" sz="1200" dirty="0">
                <a:solidFill>
                  <a:srgbClr val="FF0000"/>
                </a:solidFill>
                <a:latin typeface="BIZ UDPゴシック" panose="020B0400000000000000" pitchFamily="50" charset="-128"/>
                <a:ea typeface="BIZ UDPゴシック" panose="020B0400000000000000" pitchFamily="50" charset="-128"/>
                <a:cs typeface="Times New Roman" pitchFamily="18" charset="0"/>
              </a:rPr>
              <a:t>2</a:t>
            </a:r>
            <a:r>
              <a:rPr kumimoji="1" lang="ja-JP" altLang="en-US" sz="1200" b="0" i="0" u="none" strike="noStrike" cap="none" normalizeH="0" baseline="0" dirty="0">
                <a:ln>
                  <a:noFill/>
                </a:ln>
                <a:solidFill>
                  <a:srgbClr val="FF0000"/>
                </a:solidFill>
                <a:effectLst/>
                <a:latin typeface="BIZ UDPゴシック" panose="020B0400000000000000" pitchFamily="50" charset="-128"/>
                <a:ea typeface="BIZ UDPゴシック" panose="020B0400000000000000" pitchFamily="50" charset="-128"/>
                <a:cs typeface="Times New Roman" pitchFamily="18" charset="0"/>
              </a:rPr>
              <a:t>週間前</a:t>
            </a:r>
            <a:r>
              <a:rPr kumimoji="1" lang="ja-JP" sz="1200" b="0" i="0" u="none" strike="noStrike" cap="none" normalizeH="0" baseline="0" dirty="0">
                <a:ln>
                  <a:noFill/>
                </a:ln>
                <a:solidFill>
                  <a:srgbClr val="FF0000"/>
                </a:solidFill>
                <a:effectLst/>
                <a:latin typeface="BIZ UDPゴシック" panose="020B0400000000000000" pitchFamily="50" charset="-128"/>
                <a:ea typeface="BIZ UDPゴシック" panose="020B0400000000000000" pitchFamily="50" charset="-128"/>
                <a:cs typeface="Times New Roman" pitchFamily="18" charset="0"/>
              </a:rPr>
              <a:t>までに</a:t>
            </a:r>
            <a:r>
              <a:rPr kumimoji="1" lang="ja-JP" altLang="en-US" sz="1200" b="0" i="0" u="none" strike="noStrike" cap="none" normalizeH="0" baseline="0" dirty="0">
                <a:ln>
                  <a:noFill/>
                </a:ln>
                <a:effectLst/>
                <a:latin typeface="BIZ UDPゴシック" panose="020B0400000000000000" pitchFamily="50" charset="-128"/>
                <a:ea typeface="BIZ UDPゴシック" panose="020B0400000000000000" pitchFamily="50" charset="-128"/>
                <a:cs typeface="Times New Roman" pitchFamily="18" charset="0"/>
              </a:rPr>
              <a:t>商工会を通して商工会連合会まで</a:t>
            </a:r>
            <a:r>
              <a:rPr kumimoji="1" lang="ja-JP" sz="12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itchFamily="18" charset="0"/>
              </a:rPr>
              <a:t>ご提出ください</a:t>
            </a:r>
            <a:r>
              <a:rPr lang="ja-JP" altLang="en-US" sz="1200" dirty="0">
                <a:latin typeface="BIZ UDPゴシック" panose="020B0400000000000000" pitchFamily="50" charset="-128"/>
                <a:ea typeface="BIZ UDPゴシック" panose="020B0400000000000000" pitchFamily="50" charset="-128"/>
                <a:cs typeface="Times New Roman" pitchFamily="18" charset="0"/>
              </a:rPr>
              <a:t>。</a:t>
            </a:r>
            <a:endParaRPr lang="en-US" altLang="ja-JP" sz="1200" dirty="0">
              <a:latin typeface="BIZ UDPゴシック" panose="020B0400000000000000" pitchFamily="50" charset="-128"/>
              <a:ea typeface="BIZ UDPゴシック" panose="020B0400000000000000" pitchFamily="50" charset="-128"/>
              <a:cs typeface="Times New Roman" pitchFamily="18" charset="0"/>
            </a:endParaRPr>
          </a:p>
          <a:p>
            <a:pPr marR="0" lvl="0" algn="l" defTabSz="914400" rtl="0" eaLnBrk="0" fontAlgn="base" latinLnBrk="0" hangingPunct="0">
              <a:lnSpc>
                <a:spcPct val="100000"/>
              </a:lnSpc>
              <a:spcBef>
                <a:spcPct val="0"/>
              </a:spcBef>
              <a:spcAft>
                <a:spcPct val="0"/>
              </a:spcAft>
              <a:buClrTx/>
              <a:buSzTx/>
              <a:tabLst/>
            </a:pPr>
            <a:endParaRPr kumimoji="1" lang="ja-JP" sz="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ＭＳ Ｐゴシック" pitchFamily="50" charset="-128"/>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u"/>
              <a:tabLst/>
            </a:pPr>
            <a:r>
              <a:rPr kumimoji="1" lang="ja-JP" sz="12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itchFamily="18" charset="0"/>
              </a:rPr>
              <a:t>出店業者が、入店・搬入するには、前もって、マルイへ報告しないと入店できません。</a:t>
            </a:r>
            <a:endParaRPr kumimoji="1" lang="en-US" altLang="ja-JP" sz="12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itchFamily="18" charset="0"/>
            </a:endParaRPr>
          </a:p>
          <a:p>
            <a:pPr marR="0" lvl="0" algn="l" defTabSz="914400" rtl="0" eaLnBrk="0" fontAlgn="base" latinLnBrk="0" hangingPunct="0">
              <a:lnSpc>
                <a:spcPct val="100000"/>
              </a:lnSpc>
              <a:spcBef>
                <a:spcPct val="0"/>
              </a:spcBef>
              <a:spcAft>
                <a:spcPct val="0"/>
              </a:spcAft>
              <a:buClrTx/>
              <a:buSzTx/>
              <a:tabLst/>
            </a:pPr>
            <a:r>
              <a:rPr lang="ja-JP" altLang="en-US" sz="1200" dirty="0">
                <a:latin typeface="BIZ UDPゴシック" panose="020B0400000000000000" pitchFamily="50" charset="-128"/>
                <a:ea typeface="BIZ UDPゴシック" panose="020B0400000000000000" pitchFamily="50" charset="-128"/>
                <a:cs typeface="Times New Roman" pitchFamily="18" charset="0"/>
              </a:rPr>
              <a:t>　　 </a:t>
            </a:r>
            <a:r>
              <a:rPr kumimoji="1" lang="ja-JP" sz="12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itchFamily="18" charset="0"/>
              </a:rPr>
              <a:t>入店者・搬入車両について</a:t>
            </a:r>
            <a:r>
              <a:rPr kumimoji="1" lang="ja-JP" altLang="en-US" sz="12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itchFamily="18" charset="0"/>
              </a:rPr>
              <a:t>は</a:t>
            </a:r>
            <a:r>
              <a:rPr kumimoji="1" lang="ja-JP" sz="12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itchFamily="18" charset="0"/>
              </a:rPr>
              <a:t>、当会にて取りまとめ、マルイへ報告致します。</a:t>
            </a:r>
            <a:endParaRPr kumimoji="1" lang="en-US" altLang="ja-JP" sz="12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itchFamily="18" charset="0"/>
            </a:endParaRPr>
          </a:p>
          <a:p>
            <a:pPr marR="0" lvl="0" algn="l" defTabSz="914400" rtl="0" eaLnBrk="0" fontAlgn="base" latinLnBrk="0" hangingPunct="0">
              <a:lnSpc>
                <a:spcPct val="100000"/>
              </a:lnSpc>
              <a:spcBef>
                <a:spcPct val="0"/>
              </a:spcBef>
              <a:spcAft>
                <a:spcPct val="0"/>
              </a:spcAft>
              <a:buClrTx/>
              <a:buSzTx/>
              <a:tabLst/>
            </a:pPr>
            <a:endParaRPr kumimoji="1" lang="ja-JP" sz="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ＭＳ Ｐゴシック" pitchFamily="50" charset="-128"/>
            </a:endParaRPr>
          </a:p>
          <a:p>
            <a:pPr lvl="1" indent="-190500" eaLnBrk="0" fontAlgn="base" hangingPunct="0">
              <a:spcBef>
                <a:spcPct val="0"/>
              </a:spcBef>
              <a:spcAft>
                <a:spcPct val="0"/>
              </a:spcAft>
            </a:pPr>
            <a:r>
              <a:rPr kumimoji="1" lang="ja-JP" altLang="en-US" sz="12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itchFamily="18" charset="0"/>
              </a:rPr>
              <a:t>　</a:t>
            </a:r>
            <a:r>
              <a:rPr kumimoji="1" lang="ja-JP" sz="11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itchFamily="18" charset="0"/>
              </a:rPr>
              <a:t>①入店</a:t>
            </a:r>
            <a:r>
              <a:rPr lang="ja-JP" altLang="en-US" sz="1100" dirty="0">
                <a:latin typeface="游明朝" panose="02020400000000000000" pitchFamily="18" charset="-128"/>
                <a:ea typeface="游明朝" panose="02020400000000000000" pitchFamily="18" charset="-128"/>
                <a:cs typeface="Times New Roman" pitchFamily="18" charset="0"/>
              </a:rPr>
              <a:t>には</a:t>
            </a:r>
            <a:r>
              <a:rPr kumimoji="1" lang="ja-JP" sz="11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itchFamily="18" charset="0"/>
              </a:rPr>
              <a:t>、</a:t>
            </a:r>
            <a:r>
              <a:rPr kumimoji="1" lang="ja-JP" altLang="en-US" sz="11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itchFamily="18" charset="0"/>
              </a:rPr>
              <a:t>事前登録</a:t>
            </a:r>
            <a:r>
              <a:rPr kumimoji="1" lang="ja-JP" sz="11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itchFamily="18" charset="0"/>
              </a:rPr>
              <a:t>が必要です。入店の可能性がある方のお名前はすべてご記入ください。</a:t>
            </a:r>
            <a:endParaRPr kumimoji="1" lang="en-US" altLang="ja-JP" sz="11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itchFamily="18" charset="0"/>
            </a:endParaRPr>
          </a:p>
          <a:p>
            <a:pPr lvl="1" indent="-190500" eaLnBrk="0" fontAlgn="base" hangingPunct="0">
              <a:spcBef>
                <a:spcPct val="0"/>
              </a:spcBef>
              <a:spcAft>
                <a:spcPct val="0"/>
              </a:spcAft>
            </a:pPr>
            <a:r>
              <a:rPr kumimoji="1" lang="ja-JP" altLang="en-US" sz="11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itchFamily="18" charset="0"/>
              </a:rPr>
              <a:t>　</a:t>
            </a:r>
            <a:r>
              <a:rPr kumimoji="1" lang="ja-JP" sz="11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itchFamily="18" charset="0"/>
              </a:rPr>
              <a:t>②搬入車両は、事前に登録がない場合は、入庫出来</a:t>
            </a:r>
            <a:r>
              <a:rPr kumimoji="1" lang="ja-JP" altLang="en-US" sz="11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itchFamily="18" charset="0"/>
              </a:rPr>
              <a:t>ない</a:t>
            </a:r>
            <a:r>
              <a:rPr lang="ja-JP" altLang="en-US" sz="1100" dirty="0">
                <a:latin typeface="游明朝" panose="02020400000000000000" pitchFamily="18" charset="-128"/>
                <a:ea typeface="游明朝" panose="02020400000000000000" pitchFamily="18" charset="-128"/>
                <a:cs typeface="Times New Roman" pitchFamily="18" charset="0"/>
              </a:rPr>
              <a:t>場合があります。</a:t>
            </a:r>
            <a:endParaRPr lang="en-US" altLang="ja-JP" sz="1100" dirty="0">
              <a:latin typeface="游明朝" panose="02020400000000000000" pitchFamily="18" charset="-128"/>
              <a:ea typeface="游明朝" panose="02020400000000000000" pitchFamily="18" charset="-128"/>
              <a:cs typeface="Times New Roman" pitchFamily="18" charset="0"/>
            </a:endParaRPr>
          </a:p>
          <a:p>
            <a:pPr lvl="1" indent="-95250" eaLnBrk="0" fontAlgn="base" hangingPunct="0">
              <a:spcBef>
                <a:spcPct val="0"/>
              </a:spcBef>
              <a:spcAft>
                <a:spcPct val="0"/>
              </a:spcAft>
            </a:pPr>
            <a:r>
              <a:rPr lang="en-US" altLang="ja-JP" sz="1100" dirty="0">
                <a:latin typeface="游明朝" panose="02020400000000000000" pitchFamily="18" charset="-128"/>
                <a:ea typeface="游明朝" panose="02020400000000000000" pitchFamily="18" charset="-128"/>
                <a:cs typeface="Times New Roman" pitchFamily="18" charset="0"/>
              </a:rPr>
              <a:t>	</a:t>
            </a:r>
            <a:r>
              <a:rPr lang="ja-JP" altLang="en-US" sz="1100" dirty="0">
                <a:latin typeface="游明朝" panose="02020400000000000000" pitchFamily="18" charset="-128"/>
                <a:ea typeface="游明朝" panose="02020400000000000000" pitchFamily="18" charset="-128"/>
                <a:cs typeface="Times New Roman" pitchFamily="18" charset="0"/>
              </a:rPr>
              <a:t>　</a:t>
            </a:r>
            <a:r>
              <a:rPr lang="en-US" altLang="ja-JP" sz="1100" dirty="0">
                <a:latin typeface="游明朝" panose="02020400000000000000" pitchFamily="18" charset="-128"/>
                <a:ea typeface="游明朝" panose="02020400000000000000" pitchFamily="18" charset="-128"/>
                <a:cs typeface="ＭＳ Ｐゴシック" pitchFamily="50" charset="-128"/>
              </a:rPr>
              <a:t>※</a:t>
            </a:r>
            <a:r>
              <a:rPr lang="ja-JP" altLang="en-US" sz="1100" dirty="0">
                <a:latin typeface="游明朝" panose="02020400000000000000" pitchFamily="18" charset="-128"/>
                <a:ea typeface="游明朝" panose="02020400000000000000" pitchFamily="18" charset="-128"/>
                <a:cs typeface="ＭＳ Ｐゴシック" pitchFamily="50" charset="-128"/>
              </a:rPr>
              <a:t>駐車料金は</a:t>
            </a:r>
            <a:r>
              <a:rPr lang="ja-JP" altLang="en-US" sz="1100" u="sng" dirty="0">
                <a:solidFill>
                  <a:srgbClr val="FF0000"/>
                </a:solidFill>
                <a:latin typeface="游明朝" panose="02020400000000000000" pitchFamily="18" charset="-128"/>
                <a:ea typeface="游明朝" panose="02020400000000000000" pitchFamily="18" charset="-128"/>
                <a:cs typeface="ＭＳ Ｐゴシック" pitchFamily="50" charset="-128"/>
              </a:rPr>
              <a:t>有料</a:t>
            </a:r>
            <a:r>
              <a:rPr lang="ja-JP" altLang="en-US" sz="1100" dirty="0">
                <a:latin typeface="游明朝" panose="02020400000000000000" pitchFamily="18" charset="-128"/>
                <a:ea typeface="游明朝" panose="02020400000000000000" pitchFamily="18" charset="-128"/>
                <a:cs typeface="ＭＳ Ｐゴシック" pitchFamily="50" charset="-128"/>
              </a:rPr>
              <a:t>になりますのでご注意ください。</a:t>
            </a:r>
            <a:endParaRPr lang="en-US" altLang="ja-JP" sz="1200" dirty="0">
              <a:latin typeface="游明朝" panose="02020400000000000000" pitchFamily="18" charset="-128"/>
              <a:ea typeface="游明朝" panose="02020400000000000000" pitchFamily="18" charset="-128"/>
              <a:cs typeface="ＭＳ Ｐゴシック" pitchFamily="50" charset="-128"/>
            </a:endParaRPr>
          </a:p>
          <a:p>
            <a:pPr eaLnBrk="0" fontAlgn="base" hangingPunct="0">
              <a:spcBef>
                <a:spcPct val="0"/>
              </a:spcBef>
              <a:spcAft>
                <a:spcPct val="0"/>
              </a:spcAft>
            </a:pPr>
            <a:endParaRPr kumimoji="1" lang="ja-JP" sz="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ＭＳ Ｐゴシック" pitchFamily="50" charset="-128"/>
            </a:endParaRP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u"/>
              <a:tabLst/>
            </a:pPr>
            <a:r>
              <a:rPr kumimoji="1" lang="ja-JP" altLang="en-US" sz="12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itchFamily="18" charset="0"/>
              </a:rPr>
              <a:t>　</a:t>
            </a:r>
            <a:r>
              <a:rPr kumimoji="1" lang="ja-JP" sz="12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itchFamily="18" charset="0"/>
              </a:rPr>
              <a:t>商品・機材の搬入作業は、</a:t>
            </a:r>
            <a:r>
              <a:rPr kumimoji="1" lang="ja-JP" altLang="en-US" sz="1200" b="1" i="0" u="sng"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itchFamily="18" charset="0"/>
              </a:rPr>
              <a:t>当</a:t>
            </a:r>
            <a:r>
              <a:rPr kumimoji="1" lang="ja-JP" sz="1200" b="1" i="0" u="sng"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itchFamily="18" charset="0"/>
              </a:rPr>
              <a:t>日</a:t>
            </a:r>
            <a:r>
              <a:rPr kumimoji="1" lang="en-US" altLang="ja-JP" sz="1200" b="1" i="0" u="sng"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itchFamily="18" charset="0"/>
              </a:rPr>
              <a:t>9</a:t>
            </a:r>
            <a:r>
              <a:rPr kumimoji="1" lang="ja-JP" altLang="en-US" sz="1200" b="1" i="0" u="sng"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itchFamily="18" charset="0"/>
              </a:rPr>
              <a:t>：</a:t>
            </a:r>
            <a:r>
              <a:rPr lang="en-US" altLang="ja-JP" sz="1200" b="1" u="sng" dirty="0">
                <a:latin typeface="BIZ UDPゴシック" panose="020B0400000000000000" pitchFamily="50" charset="-128"/>
                <a:ea typeface="BIZ UDPゴシック" panose="020B0400000000000000" pitchFamily="50" charset="-128"/>
                <a:cs typeface="Times New Roman" pitchFamily="18" charset="0"/>
              </a:rPr>
              <a:t>30</a:t>
            </a:r>
            <a:r>
              <a:rPr lang="ja-JP" altLang="en-US" sz="1200" b="1" u="sng" dirty="0">
                <a:latin typeface="BIZ UDPゴシック" panose="020B0400000000000000" pitchFamily="50" charset="-128"/>
                <a:ea typeface="BIZ UDPゴシック" panose="020B0400000000000000" pitchFamily="50" charset="-128"/>
                <a:cs typeface="Times New Roman" pitchFamily="18" charset="0"/>
              </a:rPr>
              <a:t>から</a:t>
            </a:r>
            <a:r>
              <a:rPr kumimoji="1" lang="ja-JP" altLang="en-US" sz="12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itchFamily="18" charset="0"/>
              </a:rPr>
              <a:t>売り場に設営可能です。</a:t>
            </a:r>
            <a:endParaRPr lang="en-US" altLang="ja-JP" sz="600" dirty="0">
              <a:latin typeface="BIZ UDPゴシック" panose="020B0400000000000000" pitchFamily="50" charset="-128"/>
              <a:ea typeface="BIZ UDPゴシック" panose="020B0400000000000000" pitchFamily="50" charset="-128"/>
              <a:cs typeface="Times New Roman" pitchFamily="18" charset="0"/>
            </a:endParaRPr>
          </a:p>
          <a:p>
            <a:pPr marR="0" lvl="0" indent="180975" algn="l" defTabSz="914400" rtl="0" eaLnBrk="0" fontAlgn="base" latinLnBrk="0" hangingPunct="0">
              <a:lnSpc>
                <a:spcPct val="100000"/>
              </a:lnSpc>
              <a:spcBef>
                <a:spcPct val="0"/>
              </a:spcBef>
              <a:spcAft>
                <a:spcPct val="0"/>
              </a:spcAft>
              <a:buClrTx/>
              <a:buSzTx/>
              <a:tabLst/>
            </a:pPr>
            <a:r>
              <a:rPr kumimoji="1" lang="ja-JP" altLang="en-US" sz="1200" b="1" i="0" u="sng"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itchFamily="18" charset="0"/>
              </a:rPr>
              <a:t>　開店時間の１０：００までには可能な限りディスプレイを完了</a:t>
            </a:r>
            <a:r>
              <a:rPr kumimoji="1" lang="ja-JP" altLang="en-US" sz="12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itchFamily="18" charset="0"/>
              </a:rPr>
              <a:t>してください。</a:t>
            </a:r>
            <a:endParaRPr kumimoji="1" lang="en-US" altLang="ja-JP" sz="12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itchFamily="18" charset="0"/>
            </a:endParaRPr>
          </a:p>
          <a:p>
            <a:pPr lvl="1" eaLnBrk="0" fontAlgn="base" hangingPunct="0">
              <a:spcBef>
                <a:spcPct val="0"/>
              </a:spcBef>
              <a:spcAft>
                <a:spcPct val="0"/>
              </a:spcAft>
            </a:pPr>
            <a:r>
              <a:rPr lang="ja-JP" altLang="en-US" sz="1200" dirty="0">
                <a:latin typeface="BIZ UDPゴシック" panose="020B0400000000000000" pitchFamily="50" charset="-128"/>
                <a:ea typeface="BIZ UDPゴシック" panose="020B0400000000000000" pitchFamily="50" charset="-128"/>
                <a:cs typeface="Times New Roman" pitchFamily="18" charset="0"/>
              </a:rPr>
              <a:t>　</a:t>
            </a:r>
            <a:r>
              <a:rPr lang="ja-JP" altLang="en-US" sz="1200" dirty="0">
                <a:latin typeface="游明朝" panose="02020400000000000000" pitchFamily="18" charset="-128"/>
                <a:ea typeface="游明朝" panose="02020400000000000000" pitchFamily="18" charset="-128"/>
                <a:cs typeface="Times New Roman" pitchFamily="18" charset="0"/>
              </a:rPr>
              <a:t>　</a:t>
            </a:r>
            <a:r>
              <a:rPr lang="en-US" altLang="ja-JP" sz="1100" dirty="0">
                <a:latin typeface="游明朝" panose="02020400000000000000" pitchFamily="18" charset="-128"/>
                <a:ea typeface="游明朝" panose="02020400000000000000" pitchFamily="18" charset="-128"/>
                <a:cs typeface="Times New Roman" pitchFamily="18" charset="0"/>
              </a:rPr>
              <a:t>※</a:t>
            </a:r>
            <a:r>
              <a:rPr lang="ja-JP" altLang="en-US" sz="1100" dirty="0">
                <a:latin typeface="游明朝" panose="02020400000000000000" pitchFamily="18" charset="-128"/>
                <a:ea typeface="游明朝" panose="02020400000000000000" pitchFamily="18" charset="-128"/>
                <a:cs typeface="Times New Roman" pitchFamily="18" charset="0"/>
              </a:rPr>
              <a:t>開店時間以降、台車・商品などは店舗敷地内に入れてください。</a:t>
            </a:r>
            <a:endParaRPr lang="en-US" altLang="ja-JP" sz="1100" dirty="0">
              <a:latin typeface="游明朝" panose="02020400000000000000" pitchFamily="18" charset="-128"/>
              <a:ea typeface="游明朝" panose="02020400000000000000" pitchFamily="18" charset="-128"/>
              <a:cs typeface="Times New Roman" pitchFamily="18" charset="0"/>
            </a:endParaRPr>
          </a:p>
          <a:p>
            <a:pPr lvl="1" eaLnBrk="0" fontAlgn="base" hangingPunct="0">
              <a:spcBef>
                <a:spcPct val="0"/>
              </a:spcBef>
              <a:spcAft>
                <a:spcPct val="0"/>
              </a:spcAft>
            </a:pPr>
            <a:r>
              <a:rPr lang="ja-JP" altLang="en-US" sz="1100" dirty="0">
                <a:latin typeface="游明朝" panose="02020400000000000000" pitchFamily="18" charset="-128"/>
                <a:ea typeface="游明朝" panose="02020400000000000000" pitchFamily="18" charset="-128"/>
                <a:cs typeface="Times New Roman" pitchFamily="18" charset="0"/>
              </a:rPr>
              <a:t>　　</a:t>
            </a:r>
            <a:r>
              <a:rPr lang="en-US" altLang="ja-JP" sz="1100" dirty="0">
                <a:latin typeface="游明朝" panose="02020400000000000000" pitchFamily="18" charset="-128"/>
                <a:ea typeface="游明朝" panose="02020400000000000000" pitchFamily="18" charset="-128"/>
                <a:cs typeface="Times New Roman" pitchFamily="18" charset="0"/>
              </a:rPr>
              <a:t>※</a:t>
            </a:r>
            <a:r>
              <a:rPr lang="ja-JP" altLang="en-US" sz="1100" dirty="0">
                <a:latin typeface="游明朝" panose="02020400000000000000" pitchFamily="18" charset="-128"/>
                <a:ea typeface="游明朝" panose="02020400000000000000" pitchFamily="18" charset="-128"/>
                <a:cs typeface="Times New Roman" pitchFamily="18" charset="0"/>
              </a:rPr>
              <a:t>ご都合が合わない場合は、別途ご相談ください。</a:t>
            </a:r>
            <a:endParaRPr lang="en-US" altLang="ja-JP" sz="1100" dirty="0">
              <a:latin typeface="游明朝" panose="02020400000000000000" pitchFamily="18" charset="-128"/>
              <a:ea typeface="游明朝" panose="02020400000000000000" pitchFamily="18" charset="-128"/>
              <a:cs typeface="Times New Roman" pitchFamily="18" charset="0"/>
            </a:endParaRPr>
          </a:p>
          <a:p>
            <a:pPr lvl="1" eaLnBrk="0" fontAlgn="base" hangingPunct="0">
              <a:spcBef>
                <a:spcPct val="0"/>
              </a:spcBef>
              <a:spcAft>
                <a:spcPct val="0"/>
              </a:spcAft>
            </a:pPr>
            <a:endParaRPr kumimoji="1" lang="en-US" altLang="ja-JP" sz="600" b="0" i="0" u="none" strike="noStrike" cap="none" normalizeH="0" baseline="0" dirty="0">
              <a:ln>
                <a:noFill/>
              </a:ln>
              <a:solidFill>
                <a:schemeClr val="tx1"/>
              </a:solidFill>
              <a:effectLst/>
              <a:latin typeface="BIZ UDP明朝 Medium" panose="02020500000000000000" pitchFamily="18" charset="-128"/>
              <a:ea typeface="BIZ UDP明朝 Medium" panose="02020500000000000000" pitchFamily="18"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tabLst/>
            </a:pPr>
            <a:endParaRPr kumimoji="1" lang="ja-JP" altLang="en-US" sz="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ＭＳ Ｐゴシック" pitchFamily="50" charset="-128"/>
            </a:endParaRP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u"/>
              <a:tabLst/>
            </a:pPr>
            <a:r>
              <a:rPr lang="ja-JP" altLang="en-US" sz="1200" dirty="0">
                <a:latin typeface="BIZ UDPゴシック" panose="020B0400000000000000" pitchFamily="50" charset="-128"/>
                <a:ea typeface="BIZ UDPゴシック" panose="020B0400000000000000" pitchFamily="50" charset="-128"/>
                <a:cs typeface="Times New Roman" pitchFamily="18" charset="0"/>
              </a:rPr>
              <a:t>　催事販売スペースは</a:t>
            </a:r>
            <a:r>
              <a:rPr lang="ja-JP" altLang="en-US" sz="1200" dirty="0">
                <a:solidFill>
                  <a:srgbClr val="FF0000"/>
                </a:solidFill>
                <a:latin typeface="BIZ UDPゴシック" panose="020B0400000000000000" pitchFamily="50" charset="-128"/>
                <a:ea typeface="BIZ UDPゴシック" panose="020B0400000000000000" pitchFamily="50" charset="-128"/>
                <a:cs typeface="Times New Roman" pitchFamily="18" charset="0"/>
              </a:rPr>
              <a:t>、</a:t>
            </a:r>
            <a:r>
              <a:rPr kumimoji="1" lang="ja-JP" altLang="en-US" sz="1200" b="0" i="0" u="none" strike="noStrike" cap="none" normalizeH="0" baseline="0" dirty="0">
                <a:ln>
                  <a:noFill/>
                </a:ln>
                <a:solidFill>
                  <a:srgbClr val="FF0000"/>
                </a:solidFill>
                <a:effectLst/>
                <a:latin typeface="BIZ UDPゴシック" panose="020B0400000000000000" pitchFamily="50" charset="-128"/>
                <a:ea typeface="BIZ UDPゴシック" panose="020B0400000000000000" pitchFamily="50" charset="-128"/>
                <a:cs typeface="Times New Roman" pitchFamily="18" charset="0"/>
              </a:rPr>
              <a:t>水曜日から火曜日</a:t>
            </a:r>
            <a:r>
              <a:rPr kumimoji="1" lang="ja-JP" altLang="en-US" sz="1200" b="0" i="0" u="none" strike="noStrike" cap="none" normalizeH="0" baseline="0" dirty="0">
                <a:ln>
                  <a:noFill/>
                </a:ln>
                <a:effectLst/>
                <a:latin typeface="BIZ UDPゴシック" panose="020B0400000000000000" pitchFamily="50" charset="-128"/>
                <a:ea typeface="BIZ UDPゴシック" panose="020B0400000000000000" pitchFamily="50" charset="-128"/>
                <a:cs typeface="Times New Roman" pitchFamily="18" charset="0"/>
              </a:rPr>
              <a:t>の期間にてお貸しいたしております。</a:t>
            </a:r>
            <a:endParaRPr kumimoji="1" lang="en-US" altLang="ja-JP" sz="1200" b="0" i="0" u="none" strike="noStrike" cap="none" normalizeH="0" baseline="0" dirty="0">
              <a:ln>
                <a:noFill/>
              </a:ln>
              <a:effectLst/>
              <a:latin typeface="BIZ UDPゴシック" panose="020B0400000000000000" pitchFamily="50" charset="-128"/>
              <a:ea typeface="BIZ UDPゴシック" panose="020B0400000000000000" pitchFamily="50" charset="-128"/>
              <a:cs typeface="Times New Roman" pitchFamily="18" charset="0"/>
            </a:endParaRPr>
          </a:p>
          <a:p>
            <a:pPr lvl="1" indent="-195263" eaLnBrk="0" fontAlgn="base" hangingPunct="0">
              <a:spcBef>
                <a:spcPct val="0"/>
              </a:spcBef>
              <a:spcAft>
                <a:spcPct val="0"/>
              </a:spcAft>
            </a:pPr>
            <a:r>
              <a:rPr lang="ja-JP" altLang="en-US" sz="1100" dirty="0">
                <a:latin typeface="游明朝" panose="02020400000000000000" pitchFamily="18" charset="-128"/>
                <a:ea typeface="游明朝" panose="02020400000000000000" pitchFamily="18" charset="-128"/>
                <a:cs typeface="Times New Roman" pitchFamily="18" charset="0"/>
              </a:rPr>
              <a:t>　</a:t>
            </a:r>
            <a:r>
              <a:rPr kumimoji="1" lang="ja-JP" altLang="en-US" sz="1100" b="0" i="0" u="none" strike="noStrike" cap="none" normalizeH="0" baseline="0" dirty="0">
                <a:ln>
                  <a:noFill/>
                </a:ln>
                <a:effectLst/>
                <a:latin typeface="游明朝" panose="02020400000000000000" pitchFamily="18" charset="-128"/>
                <a:ea typeface="游明朝" panose="02020400000000000000" pitchFamily="18" charset="-128"/>
                <a:cs typeface="Times New Roman" pitchFamily="18" charset="0"/>
              </a:rPr>
              <a:t>①　原則、初日</a:t>
            </a:r>
            <a:r>
              <a:rPr kumimoji="1" lang="en-US" altLang="ja-JP" sz="1100" b="0" i="0" u="none" strike="noStrike" cap="none" normalizeH="0" baseline="0" dirty="0">
                <a:ln>
                  <a:noFill/>
                </a:ln>
                <a:effectLst/>
                <a:latin typeface="游明朝" panose="02020400000000000000" pitchFamily="18" charset="-128"/>
                <a:ea typeface="游明朝" panose="02020400000000000000" pitchFamily="18" charset="-128"/>
                <a:cs typeface="Times New Roman" pitchFamily="18" charset="0"/>
              </a:rPr>
              <a:t>(</a:t>
            </a:r>
            <a:r>
              <a:rPr kumimoji="1" lang="ja-JP" altLang="en-US" sz="1100" b="0" i="0" u="none" strike="noStrike" cap="none" normalizeH="0" baseline="0" dirty="0">
                <a:ln>
                  <a:noFill/>
                </a:ln>
                <a:effectLst/>
                <a:latin typeface="游明朝" panose="02020400000000000000" pitchFamily="18" charset="-128"/>
                <a:ea typeface="游明朝" panose="02020400000000000000" pitchFamily="18" charset="-128"/>
                <a:cs typeface="Times New Roman" pitchFamily="18" charset="0"/>
              </a:rPr>
              <a:t>水曜日</a:t>
            </a:r>
            <a:r>
              <a:rPr kumimoji="1" lang="en-US" altLang="ja-JP" sz="1100" b="0" i="0" u="none" strike="noStrike" cap="none" normalizeH="0" baseline="0" dirty="0">
                <a:ln>
                  <a:noFill/>
                </a:ln>
                <a:effectLst/>
                <a:latin typeface="游明朝" panose="02020400000000000000" pitchFamily="18" charset="-128"/>
                <a:ea typeface="游明朝" panose="02020400000000000000" pitchFamily="18" charset="-128"/>
                <a:cs typeface="Times New Roman" pitchFamily="18" charset="0"/>
              </a:rPr>
              <a:t>)</a:t>
            </a:r>
            <a:r>
              <a:rPr kumimoji="1" lang="ja-JP" altLang="en-US" sz="1100" b="0" i="0" u="none" strike="noStrike" cap="none" normalizeH="0" baseline="0" dirty="0">
                <a:ln>
                  <a:noFill/>
                </a:ln>
                <a:effectLst/>
                <a:latin typeface="游明朝" panose="02020400000000000000" pitchFamily="18" charset="-128"/>
                <a:ea typeface="游明朝" panose="02020400000000000000" pitchFamily="18" charset="-128"/>
                <a:cs typeface="Times New Roman" pitchFamily="18" charset="0"/>
              </a:rPr>
              <a:t>の催事スペースの陳列・最終日</a:t>
            </a:r>
            <a:r>
              <a:rPr kumimoji="1" lang="en-US" altLang="ja-JP" sz="1100" b="0" i="0" u="none" strike="noStrike" cap="none" normalizeH="0" baseline="0" dirty="0">
                <a:ln>
                  <a:noFill/>
                </a:ln>
                <a:effectLst/>
                <a:latin typeface="游明朝" panose="02020400000000000000" pitchFamily="18" charset="-128"/>
                <a:ea typeface="游明朝" panose="02020400000000000000" pitchFamily="18" charset="-128"/>
                <a:cs typeface="Times New Roman" pitchFamily="18" charset="0"/>
              </a:rPr>
              <a:t>(</a:t>
            </a:r>
            <a:r>
              <a:rPr kumimoji="1" lang="ja-JP" altLang="en-US" sz="1100" b="0" i="0" u="none" strike="noStrike" cap="none" normalizeH="0" baseline="0" dirty="0">
                <a:ln>
                  <a:noFill/>
                </a:ln>
                <a:effectLst/>
                <a:latin typeface="游明朝" panose="02020400000000000000" pitchFamily="18" charset="-128"/>
                <a:ea typeface="游明朝" panose="02020400000000000000" pitchFamily="18" charset="-128"/>
                <a:cs typeface="Times New Roman" pitchFamily="18" charset="0"/>
              </a:rPr>
              <a:t>火曜日</a:t>
            </a:r>
            <a:r>
              <a:rPr kumimoji="1" lang="en-US" altLang="ja-JP" sz="1100" b="0" i="0" u="none" strike="noStrike" cap="none" normalizeH="0" baseline="0" dirty="0">
                <a:ln>
                  <a:noFill/>
                </a:ln>
                <a:effectLst/>
                <a:latin typeface="游明朝" panose="02020400000000000000" pitchFamily="18" charset="-128"/>
                <a:ea typeface="游明朝" panose="02020400000000000000" pitchFamily="18" charset="-128"/>
                <a:cs typeface="Times New Roman" pitchFamily="18" charset="0"/>
              </a:rPr>
              <a:t>)</a:t>
            </a:r>
            <a:r>
              <a:rPr kumimoji="1" lang="ja-JP" altLang="en-US" sz="1100" b="0" i="0" u="none" strike="noStrike" cap="none" normalizeH="0" baseline="0" dirty="0">
                <a:ln>
                  <a:noFill/>
                </a:ln>
                <a:effectLst/>
                <a:latin typeface="游明朝" panose="02020400000000000000" pitchFamily="18" charset="-128"/>
                <a:ea typeface="游明朝" panose="02020400000000000000" pitchFamily="18" charset="-128"/>
                <a:cs typeface="Times New Roman" pitchFamily="18" charset="0"/>
              </a:rPr>
              <a:t>の撤去</a:t>
            </a:r>
            <a:endParaRPr kumimoji="1" lang="en-US" altLang="ja-JP" sz="1100" b="0" i="0" u="none" strike="noStrike" cap="none" normalizeH="0" baseline="0" dirty="0">
              <a:ln>
                <a:noFill/>
              </a:ln>
              <a:effectLst/>
              <a:latin typeface="游明朝" panose="02020400000000000000" pitchFamily="18" charset="-128"/>
              <a:ea typeface="游明朝" panose="02020400000000000000" pitchFamily="18" charset="-128"/>
              <a:cs typeface="Times New Roman" pitchFamily="18" charset="0"/>
            </a:endParaRPr>
          </a:p>
          <a:p>
            <a:pPr lvl="1" indent="-195263" eaLnBrk="0" fontAlgn="base" hangingPunct="0">
              <a:spcBef>
                <a:spcPct val="0"/>
              </a:spcBef>
              <a:spcAft>
                <a:spcPct val="0"/>
              </a:spcAft>
            </a:pPr>
            <a:r>
              <a:rPr lang="ja-JP" altLang="en-US" sz="1100" dirty="0">
                <a:latin typeface="游明朝" panose="02020400000000000000" pitchFamily="18" charset="-128"/>
                <a:ea typeface="游明朝" panose="02020400000000000000" pitchFamily="18" charset="-128"/>
                <a:cs typeface="Times New Roman" pitchFamily="18" charset="0"/>
              </a:rPr>
              <a:t>　　　</a:t>
            </a:r>
            <a:r>
              <a:rPr lang="en-US" altLang="ja-JP" sz="1100" dirty="0">
                <a:latin typeface="游明朝" panose="02020400000000000000" pitchFamily="18" charset="-128"/>
                <a:ea typeface="游明朝" panose="02020400000000000000" pitchFamily="18" charset="-128"/>
                <a:cs typeface="Times New Roman" pitchFamily="18" charset="0"/>
              </a:rPr>
              <a:t>※</a:t>
            </a:r>
            <a:r>
              <a:rPr lang="ja-JP" altLang="en-US" sz="1100" dirty="0">
                <a:latin typeface="游明朝" panose="02020400000000000000" pitchFamily="18" charset="-128"/>
                <a:ea typeface="游明朝" panose="02020400000000000000" pitchFamily="18" charset="-128"/>
                <a:cs typeface="Times New Roman" pitchFamily="18" charset="0"/>
              </a:rPr>
              <a:t>ブースづくり及び撤去は出展企業様自身で行っていただきます。</a:t>
            </a:r>
            <a:endParaRPr kumimoji="1" lang="en-US" altLang="ja-JP" sz="1100" b="0" i="0" u="none" strike="noStrike" cap="none" normalizeH="0" baseline="0" dirty="0">
              <a:ln>
                <a:noFill/>
              </a:ln>
              <a:effectLst/>
              <a:latin typeface="游明朝" panose="02020400000000000000" pitchFamily="18" charset="-128"/>
              <a:ea typeface="游明朝" panose="02020400000000000000" pitchFamily="18" charset="-128"/>
              <a:cs typeface="Times New Roman" pitchFamily="18" charset="0"/>
            </a:endParaRPr>
          </a:p>
          <a:p>
            <a:pPr marL="623888" lvl="1" indent="-361950" eaLnBrk="0" fontAlgn="base" hangingPunct="0">
              <a:spcBef>
                <a:spcPct val="0"/>
              </a:spcBef>
              <a:spcAft>
                <a:spcPct val="0"/>
              </a:spcAft>
            </a:pPr>
            <a:r>
              <a:rPr kumimoji="1" lang="ja-JP" altLang="en-US" sz="1100" b="0" i="0" u="none" strike="noStrike" cap="none" normalizeH="0" baseline="0" dirty="0">
                <a:ln>
                  <a:noFill/>
                </a:ln>
                <a:effectLst/>
                <a:latin typeface="游明朝" panose="02020400000000000000" pitchFamily="18" charset="-128"/>
                <a:ea typeface="游明朝" panose="02020400000000000000" pitchFamily="18" charset="-128"/>
                <a:cs typeface="Times New Roman" pitchFamily="18" charset="0"/>
              </a:rPr>
              <a:t>　②　特定の日時（</a:t>
            </a:r>
            <a:r>
              <a:rPr lang="ja-JP" altLang="en-US" sz="1100" dirty="0">
                <a:latin typeface="游明朝" panose="02020400000000000000" pitchFamily="18" charset="-128"/>
                <a:ea typeface="游明朝" panose="02020400000000000000" pitchFamily="18" charset="-128"/>
                <a:cs typeface="Times New Roman" pitchFamily="18" charset="0"/>
              </a:rPr>
              <a:t>金・土・日など）</a:t>
            </a:r>
            <a:r>
              <a:rPr kumimoji="1" lang="ja-JP" altLang="en-US" sz="1100" b="0" i="0" u="none" strike="noStrike" cap="none" normalizeH="0" baseline="0" dirty="0">
                <a:ln>
                  <a:noFill/>
                </a:ln>
                <a:effectLst/>
                <a:latin typeface="游明朝" panose="02020400000000000000" pitchFamily="18" charset="-128"/>
                <a:ea typeface="游明朝" panose="02020400000000000000" pitchFamily="18" charset="-128"/>
                <a:cs typeface="Times New Roman" pitchFamily="18" charset="0"/>
              </a:rPr>
              <a:t>のみの出展</a:t>
            </a:r>
            <a:r>
              <a:rPr lang="ja-JP" altLang="en-US" sz="1100" dirty="0">
                <a:latin typeface="游明朝" panose="02020400000000000000" pitchFamily="18" charset="-128"/>
                <a:ea typeface="游明朝" panose="02020400000000000000" pitchFamily="18" charset="-128"/>
                <a:cs typeface="Times New Roman" pitchFamily="18" charset="0"/>
              </a:rPr>
              <a:t>も可能です。ただし、申し込みが重複した場合は、　より長期間の出展を希望される方を優先的に選定させていただきます。ご了承ください。</a:t>
            </a:r>
            <a:endParaRPr lang="en-US" altLang="ja-JP" sz="1100" dirty="0">
              <a:latin typeface="游明朝" panose="02020400000000000000" pitchFamily="18" charset="-128"/>
              <a:ea typeface="游明朝" panose="02020400000000000000" pitchFamily="18" charset="-128"/>
              <a:cs typeface="Times New Roman" pitchFamily="18" charset="0"/>
            </a:endParaRPr>
          </a:p>
          <a:p>
            <a:pPr marL="623888" lvl="1" indent="-361950" eaLnBrk="0" fontAlgn="base" hangingPunct="0">
              <a:spcBef>
                <a:spcPct val="0"/>
              </a:spcBef>
              <a:spcAft>
                <a:spcPct val="0"/>
              </a:spcAft>
            </a:pPr>
            <a:r>
              <a:rPr lang="ja-JP" altLang="en-US" sz="1100" dirty="0">
                <a:latin typeface="游明朝" panose="02020400000000000000" pitchFamily="18" charset="-128"/>
                <a:ea typeface="游明朝" panose="02020400000000000000" pitchFamily="18" charset="-128"/>
                <a:cs typeface="Times New Roman" pitchFamily="18" charset="0"/>
              </a:rPr>
              <a:t>　③　催事販売は</a:t>
            </a:r>
            <a:r>
              <a:rPr lang="en-US" altLang="ja-JP" sz="1100" dirty="0">
                <a:latin typeface="游明朝" panose="02020400000000000000" pitchFamily="18" charset="-128"/>
                <a:ea typeface="游明朝" panose="02020400000000000000" pitchFamily="18" charset="-128"/>
                <a:cs typeface="Times New Roman" pitchFamily="18" charset="0"/>
              </a:rPr>
              <a:t>1</a:t>
            </a:r>
            <a:r>
              <a:rPr lang="ja-JP" altLang="en-US" sz="1100" dirty="0">
                <a:latin typeface="游明朝" panose="02020400000000000000" pitchFamily="18" charset="-128"/>
                <a:ea typeface="游明朝" panose="02020400000000000000" pitchFamily="18" charset="-128"/>
                <a:cs typeface="Times New Roman" pitchFamily="18" charset="0"/>
              </a:rPr>
              <a:t>事業者あたり原則として</a:t>
            </a:r>
            <a:r>
              <a:rPr lang="ja-JP" altLang="en-US" sz="1100" dirty="0">
                <a:solidFill>
                  <a:srgbClr val="FF0000"/>
                </a:solidFill>
                <a:latin typeface="游明朝" panose="02020400000000000000" pitchFamily="18" charset="-128"/>
                <a:ea typeface="游明朝" panose="02020400000000000000" pitchFamily="18" charset="-128"/>
                <a:cs typeface="Times New Roman" pitchFamily="18" charset="0"/>
              </a:rPr>
              <a:t>年間（</a:t>
            </a:r>
            <a:r>
              <a:rPr lang="en-US" altLang="ja-JP" sz="1100" dirty="0">
                <a:latin typeface="游明朝" panose="02020400000000000000" pitchFamily="18" charset="-128"/>
                <a:ea typeface="游明朝" panose="02020400000000000000" pitchFamily="18" charset="-128"/>
                <a:cs typeface="Times New Roman" pitchFamily="18" charset="0"/>
              </a:rPr>
              <a:t>4</a:t>
            </a:r>
            <a:r>
              <a:rPr lang="ja-JP" altLang="en-US" sz="1100" dirty="0">
                <a:latin typeface="游明朝" panose="02020400000000000000" pitchFamily="18" charset="-128"/>
                <a:ea typeface="游明朝" panose="02020400000000000000" pitchFamily="18" charset="-128"/>
                <a:cs typeface="Times New Roman" pitchFamily="18" charset="0"/>
              </a:rPr>
              <a:t>月～</a:t>
            </a:r>
            <a:r>
              <a:rPr lang="en-US" altLang="ja-JP" sz="1100" dirty="0">
                <a:latin typeface="游明朝" panose="02020400000000000000" pitchFamily="18" charset="-128"/>
                <a:ea typeface="游明朝" panose="02020400000000000000" pitchFamily="18" charset="-128"/>
                <a:cs typeface="Times New Roman" pitchFamily="18" charset="0"/>
              </a:rPr>
              <a:t>3</a:t>
            </a:r>
            <a:r>
              <a:rPr lang="ja-JP" altLang="en-US" sz="1100" dirty="0">
                <a:latin typeface="游明朝" panose="02020400000000000000" pitchFamily="18" charset="-128"/>
                <a:ea typeface="游明朝" panose="02020400000000000000" pitchFamily="18" charset="-128"/>
                <a:cs typeface="Times New Roman" pitchFamily="18" charset="0"/>
              </a:rPr>
              <a:t>月）</a:t>
            </a:r>
            <a:r>
              <a:rPr lang="en-US" altLang="ja-JP" sz="1100" dirty="0">
                <a:solidFill>
                  <a:srgbClr val="FF0000"/>
                </a:solidFill>
                <a:latin typeface="游明朝" panose="02020400000000000000" pitchFamily="18" charset="-128"/>
                <a:ea typeface="游明朝" panose="02020400000000000000" pitchFamily="18" charset="-128"/>
                <a:cs typeface="Times New Roman" pitchFamily="18" charset="0"/>
              </a:rPr>
              <a:t>1</a:t>
            </a:r>
            <a:r>
              <a:rPr lang="ja-JP" altLang="en-US" sz="1100" dirty="0">
                <a:solidFill>
                  <a:srgbClr val="FF0000"/>
                </a:solidFill>
                <a:latin typeface="游明朝" panose="02020400000000000000" pitchFamily="18" charset="-128"/>
                <a:ea typeface="游明朝" panose="02020400000000000000" pitchFamily="18" charset="-128"/>
                <a:cs typeface="Times New Roman" pitchFamily="18" charset="0"/>
              </a:rPr>
              <a:t>回まで</a:t>
            </a:r>
            <a:r>
              <a:rPr lang="ja-JP" altLang="en-US" sz="1100" dirty="0">
                <a:latin typeface="游明朝" panose="02020400000000000000" pitchFamily="18" charset="-128"/>
                <a:ea typeface="游明朝" panose="02020400000000000000" pitchFamily="18" charset="-128"/>
                <a:cs typeface="Times New Roman" pitchFamily="18" charset="0"/>
              </a:rPr>
              <a:t>です。ただし、空き状況によっては、再度の出店をお受けできる場合もございますので、お気軽にお問い合わせください。</a:t>
            </a:r>
            <a:endParaRPr lang="en-US" altLang="ja-JP" sz="1100" dirty="0">
              <a:latin typeface="游明朝" panose="02020400000000000000" pitchFamily="18" charset="-128"/>
              <a:ea typeface="游明朝" panose="02020400000000000000" pitchFamily="18" charset="-128"/>
              <a:cs typeface="Times New Roman" pitchFamily="18" charset="0"/>
            </a:endParaRPr>
          </a:p>
          <a:p>
            <a:pPr lvl="1" indent="-195263" eaLnBrk="0" fontAlgn="base" hangingPunct="0">
              <a:spcBef>
                <a:spcPct val="0"/>
              </a:spcBef>
              <a:spcAft>
                <a:spcPct val="0"/>
              </a:spcAft>
            </a:pPr>
            <a:r>
              <a:rPr kumimoji="1" lang="ja-JP" altLang="en-US" sz="1100" b="0" i="0" u="none" strike="noStrike" cap="none" normalizeH="0" baseline="0" dirty="0">
                <a:ln>
                  <a:noFill/>
                </a:ln>
                <a:effectLst/>
                <a:latin typeface="游明朝" panose="02020400000000000000" pitchFamily="18" charset="-128"/>
                <a:ea typeface="游明朝" panose="02020400000000000000" pitchFamily="18" charset="-128"/>
                <a:cs typeface="Times New Roman" pitchFamily="18" charset="0"/>
              </a:rPr>
              <a:t>　　</a:t>
            </a:r>
            <a:endParaRPr kumimoji="1" lang="en-US" altLang="ja-JP" sz="1100" b="0" i="0" u="none" strike="noStrike" cap="none" normalizeH="0" baseline="0" dirty="0">
              <a:ln>
                <a:noFill/>
              </a:ln>
              <a:solidFill>
                <a:srgbClr val="FF0000"/>
              </a:solidFill>
              <a:effectLst/>
              <a:latin typeface="游明朝" panose="02020400000000000000" pitchFamily="18" charset="-128"/>
              <a:ea typeface="游明朝" panose="02020400000000000000" pitchFamily="18"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u"/>
              <a:tabLst/>
              <a:defRPr/>
            </a:pPr>
            <a:r>
              <a:rPr lang="ja-JP" altLang="en-US" sz="1200" dirty="0">
                <a:latin typeface="BIZ UDPゴシック" panose="020B0400000000000000" pitchFamily="50" charset="-128"/>
                <a:ea typeface="BIZ UDPゴシック" panose="020B0400000000000000" pitchFamily="50" charset="-128"/>
                <a:cs typeface="Times New Roman" pitchFamily="18" charset="0"/>
              </a:rPr>
              <a:t>　試食・試飲などのプロモーションが効果的です。ぜひご検討ください</a:t>
            </a:r>
            <a:r>
              <a:rPr kumimoji="1"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itchFamily="18" charset="0"/>
              </a:rPr>
              <a:t>。</a:t>
            </a:r>
            <a:endParaRPr kumimoji="1"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u"/>
              <a:tabLst/>
              <a:defRPr/>
            </a:pPr>
            <a:endParaRPr kumimoji="1"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itchFamily="18" charset="0"/>
            </a:endParaRPr>
          </a:p>
          <a:p>
            <a:pPr eaLnBrk="0" fontAlgn="base" hangingPunct="0">
              <a:spcBef>
                <a:spcPct val="0"/>
              </a:spcBef>
              <a:spcAft>
                <a:spcPct val="0"/>
              </a:spcAft>
              <a:buFont typeface="Wingdings" pitchFamily="2" charset="2"/>
              <a:buChar char="u"/>
              <a:defRPr/>
            </a:pPr>
            <a:r>
              <a:rPr lang="ja-JP" altLang="en-US" sz="1200" dirty="0">
                <a:latin typeface="BIZ UDPゴシック" panose="020B0400000000000000" pitchFamily="50" charset="-128"/>
                <a:ea typeface="BIZ UDPゴシック" panose="020B0400000000000000" pitchFamily="50" charset="-128"/>
                <a:cs typeface="Times New Roman" pitchFamily="18" charset="0"/>
              </a:rPr>
              <a:t>　手数料については、催事販売時は</a:t>
            </a:r>
            <a:r>
              <a:rPr lang="ja-JP" altLang="en-US" sz="1200" dirty="0">
                <a:solidFill>
                  <a:srgbClr val="FF0000"/>
                </a:solidFill>
                <a:latin typeface="BIZ UDPゴシック" panose="020B0400000000000000" pitchFamily="50" charset="-128"/>
                <a:ea typeface="BIZ UDPゴシック" panose="020B0400000000000000" pitchFamily="50" charset="-128"/>
                <a:cs typeface="Times New Roman" pitchFamily="18" charset="0"/>
              </a:rPr>
              <a:t>税抜売上高</a:t>
            </a:r>
            <a:r>
              <a:rPr lang="en-US" altLang="ja-JP" sz="1200" dirty="0">
                <a:solidFill>
                  <a:srgbClr val="FF0000"/>
                </a:solidFill>
                <a:latin typeface="BIZ UDPゴシック" panose="020B0400000000000000" pitchFamily="50" charset="-128"/>
                <a:ea typeface="BIZ UDPゴシック" panose="020B0400000000000000" pitchFamily="50" charset="-128"/>
                <a:cs typeface="Times New Roman" pitchFamily="18" charset="0"/>
              </a:rPr>
              <a:t>×23</a:t>
            </a:r>
            <a:r>
              <a:rPr lang="ja-JP" altLang="en-US" sz="1200" dirty="0">
                <a:solidFill>
                  <a:srgbClr val="FF0000"/>
                </a:solidFill>
                <a:latin typeface="BIZ UDPゴシック" panose="020B0400000000000000" pitchFamily="50" charset="-128"/>
                <a:ea typeface="BIZ UDPゴシック" panose="020B0400000000000000" pitchFamily="50" charset="-128"/>
                <a:cs typeface="Times New Roman" pitchFamily="18" charset="0"/>
              </a:rPr>
              <a:t>％</a:t>
            </a:r>
            <a:r>
              <a:rPr lang="ja-JP" altLang="en-US" sz="1200" dirty="0">
                <a:latin typeface="BIZ UDPゴシック" panose="020B0400000000000000" pitchFamily="50" charset="-128"/>
                <a:ea typeface="BIZ UDPゴシック" panose="020B0400000000000000" pitchFamily="50" charset="-128"/>
                <a:cs typeface="Times New Roman" pitchFamily="18" charset="0"/>
              </a:rPr>
              <a:t>並びに</a:t>
            </a:r>
            <a:r>
              <a:rPr lang="ja-JP" altLang="en-US" sz="1200" dirty="0">
                <a:solidFill>
                  <a:srgbClr val="FF0000"/>
                </a:solidFill>
                <a:latin typeface="BIZ UDPゴシック" panose="020B0400000000000000" pitchFamily="50" charset="-128"/>
                <a:ea typeface="BIZ UDPゴシック" panose="020B0400000000000000" pitchFamily="50" charset="-128"/>
                <a:cs typeface="Times New Roman" pitchFamily="18" charset="0"/>
              </a:rPr>
              <a:t>出展料</a:t>
            </a:r>
            <a:r>
              <a:rPr lang="en-US" altLang="ja-JP" sz="1200" dirty="0">
                <a:solidFill>
                  <a:srgbClr val="FF0000"/>
                </a:solidFill>
                <a:latin typeface="BIZ UDPゴシック" panose="020B0400000000000000" pitchFamily="50" charset="-128"/>
                <a:ea typeface="BIZ UDPゴシック" panose="020B0400000000000000" pitchFamily="50" charset="-128"/>
                <a:cs typeface="Times New Roman" pitchFamily="18" charset="0"/>
              </a:rPr>
              <a:t>10,000</a:t>
            </a:r>
            <a:r>
              <a:rPr lang="ja-JP" altLang="en-US" sz="1200" dirty="0">
                <a:solidFill>
                  <a:srgbClr val="FF0000"/>
                </a:solidFill>
                <a:latin typeface="BIZ UDPゴシック" panose="020B0400000000000000" pitchFamily="50" charset="-128"/>
                <a:ea typeface="BIZ UDPゴシック" panose="020B0400000000000000" pitchFamily="50" charset="-128"/>
                <a:cs typeface="Times New Roman" pitchFamily="18" charset="0"/>
              </a:rPr>
              <a:t>円（税抜）</a:t>
            </a:r>
            <a:endParaRPr lang="en-US" altLang="ja-JP" sz="1200" dirty="0">
              <a:solidFill>
                <a:srgbClr val="FF0000"/>
              </a:solidFill>
              <a:latin typeface="BIZ UDPゴシック" panose="020B0400000000000000" pitchFamily="50" charset="-128"/>
              <a:ea typeface="BIZ UDPゴシック" panose="020B0400000000000000" pitchFamily="50" charset="-128"/>
              <a:cs typeface="Times New Roman" pitchFamily="18" charset="0"/>
            </a:endParaRPr>
          </a:p>
          <a:p>
            <a:pPr lvl="1" indent="-282575" eaLnBrk="0" fontAlgn="base" hangingPunct="0">
              <a:spcBef>
                <a:spcPct val="0"/>
              </a:spcBef>
              <a:spcAft>
                <a:spcPct val="0"/>
              </a:spcAft>
              <a:defRPr/>
            </a:pPr>
            <a:r>
              <a:rPr lang="ja-JP" altLang="en-US" sz="1200" dirty="0">
                <a:latin typeface="BIZ UDPゴシック" panose="020B0400000000000000" pitchFamily="50" charset="-128"/>
                <a:ea typeface="BIZ UDPゴシック" panose="020B0400000000000000" pitchFamily="50" charset="-128"/>
                <a:cs typeface="Times New Roman" pitchFamily="18" charset="0"/>
              </a:rPr>
              <a:t>　となります。支払いについては、毎月</a:t>
            </a:r>
            <a:r>
              <a:rPr lang="en-US" altLang="ja-JP" sz="1200" dirty="0">
                <a:latin typeface="BIZ UDPゴシック" panose="020B0400000000000000" pitchFamily="50" charset="-128"/>
                <a:ea typeface="BIZ UDPゴシック" panose="020B0400000000000000" pitchFamily="50" charset="-128"/>
                <a:cs typeface="Times New Roman" pitchFamily="18" charset="0"/>
              </a:rPr>
              <a:t>15</a:t>
            </a:r>
            <a:r>
              <a:rPr lang="ja-JP" altLang="en-US" sz="1200" dirty="0">
                <a:latin typeface="BIZ UDPゴシック" panose="020B0400000000000000" pitchFamily="50" charset="-128"/>
                <a:ea typeface="BIZ UDPゴシック" panose="020B0400000000000000" pitchFamily="50" charset="-128"/>
                <a:cs typeface="Times New Roman" pitchFamily="18" charset="0"/>
              </a:rPr>
              <a:t>日締め翌月</a:t>
            </a:r>
            <a:r>
              <a:rPr lang="en-US" altLang="ja-JP" sz="1200" dirty="0">
                <a:latin typeface="BIZ UDPゴシック" panose="020B0400000000000000" pitchFamily="50" charset="-128"/>
                <a:ea typeface="BIZ UDPゴシック" panose="020B0400000000000000" pitchFamily="50" charset="-128"/>
                <a:cs typeface="Times New Roman" pitchFamily="18" charset="0"/>
              </a:rPr>
              <a:t>25</a:t>
            </a:r>
            <a:r>
              <a:rPr lang="ja-JP" altLang="en-US" sz="1200" dirty="0">
                <a:latin typeface="BIZ UDPゴシック" panose="020B0400000000000000" pitchFamily="50" charset="-128"/>
                <a:ea typeface="BIZ UDPゴシック" panose="020B0400000000000000" pitchFamily="50" charset="-128"/>
                <a:cs typeface="Times New Roman" pitchFamily="18" charset="0"/>
              </a:rPr>
              <a:t>日支払いとし、指定する</a:t>
            </a:r>
            <a:endParaRPr lang="en-US" altLang="ja-JP" sz="1200" dirty="0">
              <a:latin typeface="BIZ UDPゴシック" panose="020B0400000000000000" pitchFamily="50" charset="-128"/>
              <a:ea typeface="BIZ UDPゴシック" panose="020B0400000000000000" pitchFamily="50" charset="-128"/>
              <a:cs typeface="Times New Roman" pitchFamily="18" charset="0"/>
            </a:endParaRPr>
          </a:p>
          <a:p>
            <a:pPr lvl="1" indent="-282575" eaLnBrk="0" fontAlgn="base" hangingPunct="0">
              <a:spcBef>
                <a:spcPct val="0"/>
              </a:spcBef>
              <a:spcAft>
                <a:spcPct val="0"/>
              </a:spcAft>
              <a:defRPr/>
            </a:pPr>
            <a:r>
              <a:rPr lang="ja-JP" altLang="en-US" sz="1200" dirty="0">
                <a:latin typeface="BIZ UDPゴシック" panose="020B0400000000000000" pitchFamily="50" charset="-128"/>
                <a:ea typeface="BIZ UDPゴシック" panose="020B0400000000000000" pitchFamily="50" charset="-128"/>
                <a:cs typeface="Times New Roman" pitchFamily="18" charset="0"/>
              </a:rPr>
              <a:t>　金融機関に諸経費（販売手数料・出展料・振込手数料）を差引き、送金します。</a:t>
            </a:r>
            <a:endParaRPr lang="en-US" altLang="ja-JP" sz="1200" dirty="0">
              <a:latin typeface="BIZ UDPゴシック" panose="020B0400000000000000" pitchFamily="50" charset="-128"/>
              <a:ea typeface="BIZ UDPゴシック" panose="020B0400000000000000" pitchFamily="50" charset="-128"/>
              <a:cs typeface="Times New Roman" pitchFamily="18" charset="0"/>
            </a:endParaRPr>
          </a:p>
          <a:p>
            <a:pPr eaLnBrk="0" fontAlgn="base" hangingPunct="0">
              <a:spcBef>
                <a:spcPct val="0"/>
              </a:spcBef>
              <a:spcAft>
                <a:spcPct val="0"/>
              </a:spcAft>
              <a:defRPr/>
            </a:pPr>
            <a:endParaRPr lang="en-US" altLang="ja-JP" sz="1200" dirty="0">
              <a:latin typeface="BIZ UDPゴシック" panose="020B0400000000000000" pitchFamily="50" charset="-128"/>
              <a:ea typeface="BIZ UDPゴシック" panose="020B0400000000000000" pitchFamily="50" charset="-128"/>
              <a:cs typeface="Times New Roman" pitchFamily="18" charset="0"/>
            </a:endParaRPr>
          </a:p>
          <a:p>
            <a:pPr eaLnBrk="0" fontAlgn="base" hangingPunct="0">
              <a:spcBef>
                <a:spcPct val="0"/>
              </a:spcBef>
              <a:spcAft>
                <a:spcPct val="0"/>
              </a:spcAft>
              <a:defRPr/>
            </a:pPr>
            <a:endParaRPr lang="en-US" altLang="ja-JP" sz="600" dirty="0">
              <a:latin typeface="BIZ UDPゴシック" panose="020B0400000000000000" pitchFamily="50" charset="-128"/>
              <a:ea typeface="BIZ UDPゴシック" panose="020B0400000000000000" pitchFamily="50"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200" b="1" i="0"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itchFamily="18" charset="0"/>
              </a:rPr>
              <a:t>　　</a:t>
            </a:r>
            <a:r>
              <a:rPr kumimoji="1" lang="ja-JP" altLang="en-US" sz="1200" b="1" i="0" strike="noStrike" cap="none" normalizeH="0" baseline="0" dirty="0">
                <a:ln>
                  <a:noFill/>
                </a:ln>
                <a:solidFill>
                  <a:schemeClr val="tx1"/>
                </a:solidFill>
                <a:effectLst/>
                <a:latin typeface="BIZ UDP明朝 Medium" panose="02020500000000000000" pitchFamily="18" charset="-128"/>
                <a:ea typeface="BIZ UDP明朝 Medium" panose="02020500000000000000" pitchFamily="18" charset="-128"/>
                <a:cs typeface="Times New Roman" pitchFamily="18" charset="0"/>
              </a:rPr>
              <a:t>　</a:t>
            </a:r>
            <a:r>
              <a:rPr kumimoji="1" lang="en-US" altLang="ja-JP" sz="1100" b="1" i="0" u="sng"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itchFamily="18" charset="0"/>
              </a:rPr>
              <a:t>※</a:t>
            </a:r>
            <a:r>
              <a:rPr kumimoji="1" lang="ja-JP" altLang="en-US" sz="1100" b="1" i="0" u="sng"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itchFamily="18" charset="0"/>
              </a:rPr>
              <a:t>搬入経路（Ｐ９～１０図の説明）について</a:t>
            </a:r>
            <a:endParaRPr kumimoji="1" lang="ja-JP" altLang="en-US" sz="500" b="1" i="0" u="sng"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ＭＳ Ｐゴシック" pitchFamily="50" charset="-128"/>
            </a:endParaRPr>
          </a:p>
          <a:p>
            <a:pPr marL="490538" lvl="1" indent="-228600" eaLnBrk="0" fontAlgn="base" hangingPunct="0">
              <a:spcBef>
                <a:spcPct val="0"/>
              </a:spcBef>
              <a:spcAft>
                <a:spcPct val="0"/>
              </a:spcAft>
              <a:buFont typeface="+mj-lt"/>
              <a:buAutoNum type="arabicPeriod"/>
            </a:pPr>
            <a:r>
              <a:rPr kumimoji="1" lang="ja-JP" altLang="en-US" sz="11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itchFamily="18" charset="0"/>
              </a:rPr>
              <a:t>　自社搬入の場合は、Ｂ３Ｆに　接車し、１</a:t>
            </a:r>
            <a:r>
              <a:rPr kumimoji="1" lang="en-US" altLang="ja-JP" sz="11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itchFamily="18" charset="0"/>
              </a:rPr>
              <a:t>F</a:t>
            </a:r>
            <a:r>
              <a:rPr kumimoji="1" lang="ja-JP" altLang="en-US" sz="11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itchFamily="18" charset="0"/>
              </a:rPr>
              <a:t>の防災センターに商品搬入の旨お伝えください</a:t>
            </a:r>
            <a:r>
              <a:rPr lang="ja-JP" altLang="en-US" sz="1100" dirty="0">
                <a:latin typeface="游明朝" panose="02020400000000000000" pitchFamily="18" charset="-128"/>
                <a:ea typeface="游明朝" panose="02020400000000000000" pitchFamily="18" charset="-128"/>
                <a:cs typeface="Times New Roman" pitchFamily="18" charset="0"/>
              </a:rPr>
              <a:t>。</a:t>
            </a:r>
            <a:endParaRPr lang="en-US" altLang="ja-JP" sz="1100" dirty="0">
              <a:latin typeface="游明朝" panose="02020400000000000000" pitchFamily="18" charset="-128"/>
              <a:ea typeface="游明朝" panose="02020400000000000000" pitchFamily="18" charset="-128"/>
              <a:cs typeface="Times New Roman" pitchFamily="18" charset="0"/>
            </a:endParaRPr>
          </a:p>
          <a:p>
            <a:pPr marL="490538" lvl="1" indent="-228600" eaLnBrk="0" fontAlgn="base" hangingPunct="0">
              <a:spcBef>
                <a:spcPct val="0"/>
              </a:spcBef>
              <a:spcAft>
                <a:spcPct val="0"/>
              </a:spcAft>
              <a:buFont typeface="+mj-lt"/>
              <a:buAutoNum type="arabicPeriod"/>
            </a:pPr>
            <a:r>
              <a:rPr kumimoji="1" lang="ja-JP" altLang="en-US" sz="1100" b="0" i="0"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itchFamily="18" charset="0"/>
              </a:rPr>
              <a:t>　</a:t>
            </a:r>
            <a:r>
              <a:rPr kumimoji="1" lang="ja-JP" altLang="en-US" sz="1100" b="0" i="0" u="sng"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itchFamily="18" charset="0"/>
              </a:rPr>
              <a:t>その時にセキュリティカードの貸し出しを受けてください。</a:t>
            </a:r>
            <a:endParaRPr lang="en-US" altLang="ja-JP" sz="1100" u="sng" dirty="0">
              <a:latin typeface="游明朝" panose="02020400000000000000" pitchFamily="18" charset="-128"/>
              <a:ea typeface="游明朝" panose="02020400000000000000" pitchFamily="18" charset="-128"/>
              <a:cs typeface="Times New Roman" pitchFamily="18" charset="0"/>
            </a:endParaRPr>
          </a:p>
          <a:p>
            <a:pPr marL="490538" lvl="1" indent="-228600" eaLnBrk="0" fontAlgn="base" hangingPunct="0">
              <a:spcBef>
                <a:spcPct val="0"/>
              </a:spcBef>
              <a:spcAft>
                <a:spcPct val="0"/>
              </a:spcAft>
              <a:buFont typeface="+mj-lt"/>
              <a:buAutoNum type="arabicPeriod"/>
            </a:pPr>
            <a:r>
              <a:rPr kumimoji="1" lang="ja-JP" altLang="en-US" sz="1100" b="0" i="0"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itchFamily="18" charset="0"/>
              </a:rPr>
              <a:t>　</a:t>
            </a:r>
            <a:r>
              <a:rPr kumimoji="1" lang="ja-JP" altLang="en-US" sz="11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itchFamily="18" charset="0"/>
              </a:rPr>
              <a:t>貨物用エレベーターで２</a:t>
            </a:r>
            <a:r>
              <a:rPr kumimoji="1" lang="en-US" altLang="ja-JP" sz="11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itchFamily="18" charset="0"/>
              </a:rPr>
              <a:t>F</a:t>
            </a:r>
            <a:r>
              <a:rPr kumimoji="1" lang="ja-JP" altLang="en-US" sz="11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itchFamily="18" charset="0"/>
              </a:rPr>
              <a:t>にあがります。</a:t>
            </a:r>
            <a:endParaRPr kumimoji="1" lang="en-US" altLang="ja-JP" sz="11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itchFamily="18" charset="0"/>
            </a:endParaRPr>
          </a:p>
          <a:p>
            <a:pPr marL="490538" lvl="1" indent="-228600" eaLnBrk="0" fontAlgn="base" hangingPunct="0">
              <a:spcBef>
                <a:spcPct val="0"/>
              </a:spcBef>
              <a:spcAft>
                <a:spcPct val="0"/>
              </a:spcAft>
              <a:buFont typeface="+mj-lt"/>
              <a:buAutoNum type="arabicPeriod"/>
            </a:pPr>
            <a:r>
              <a:rPr lang="ja-JP" altLang="en-US" sz="1100" dirty="0">
                <a:latin typeface="游明朝" panose="02020400000000000000" pitchFamily="18" charset="-128"/>
                <a:ea typeface="游明朝" panose="02020400000000000000" pitchFamily="18" charset="-128"/>
                <a:cs typeface="Times New Roman" pitchFamily="18" charset="0"/>
              </a:rPr>
              <a:t>　</a:t>
            </a:r>
            <a:r>
              <a:rPr kumimoji="1" lang="ja-JP" altLang="en-US" sz="11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itchFamily="18" charset="0"/>
              </a:rPr>
              <a:t>２Ｆ</a:t>
            </a:r>
            <a:r>
              <a:rPr lang="ja-JP" altLang="en-US" sz="1100" dirty="0">
                <a:latin typeface="游明朝" panose="02020400000000000000" pitchFamily="18" charset="-128"/>
                <a:ea typeface="游明朝" panose="02020400000000000000" pitchFamily="18" charset="-128"/>
                <a:cs typeface="Times New Roman" pitchFamily="18" charset="0"/>
              </a:rPr>
              <a:t>の売場に入る際はセキュリティカードを使い、店舗までお越しください。</a:t>
            </a:r>
            <a:endParaRPr lang="en-US" altLang="ja-JP" sz="1100" dirty="0">
              <a:latin typeface="游明朝" panose="02020400000000000000" pitchFamily="18" charset="-128"/>
              <a:ea typeface="游明朝" panose="02020400000000000000" pitchFamily="18" charset="-128"/>
              <a:cs typeface="Times New Roman" pitchFamily="18" charset="0"/>
            </a:endParaRPr>
          </a:p>
          <a:p>
            <a:pPr marL="490538" lvl="1" indent="-228600" eaLnBrk="0" fontAlgn="base" hangingPunct="0">
              <a:spcBef>
                <a:spcPct val="0"/>
              </a:spcBef>
              <a:spcAft>
                <a:spcPct val="0"/>
              </a:spcAft>
              <a:buFont typeface="+mj-lt"/>
              <a:buAutoNum type="arabicPeriod"/>
            </a:pPr>
            <a:endParaRPr kumimoji="1" lang="en-US" altLang="ja-JP" sz="12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itchFamily="18" charset="0"/>
            </a:endParaRPr>
          </a:p>
          <a:p>
            <a:pPr marL="490538" lvl="1" indent="-228600" eaLnBrk="0" fontAlgn="base" hangingPunct="0">
              <a:spcBef>
                <a:spcPct val="0"/>
              </a:spcBef>
              <a:spcAft>
                <a:spcPct val="0"/>
              </a:spcAft>
              <a:buFont typeface="+mj-lt"/>
              <a:buAutoNum type="arabicPeriod"/>
            </a:pPr>
            <a:endParaRPr kumimoji="1" lang="ja-JP" altLang="en-US" sz="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ＭＳ Ｐゴシック" pitchFamily="50" charset="-128"/>
            </a:endParaRPr>
          </a:p>
          <a:p>
            <a:pPr marL="363538" lvl="1" indent="-101600" eaLnBrk="0" fontAlgn="base" hangingPunct="0">
              <a:spcBef>
                <a:spcPct val="0"/>
              </a:spcBef>
              <a:spcAft>
                <a:spcPct val="0"/>
              </a:spcAft>
            </a:pPr>
            <a:r>
              <a:rPr kumimoji="1" lang="ja-JP" altLang="en-US" sz="12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itchFamily="18" charset="0"/>
              </a:rPr>
              <a:t>　その他、ご不明点については、福岡県商工会連合会の担当までご連絡ください。</a:t>
            </a:r>
            <a:endParaRPr kumimoji="1" lang="en-US" altLang="ja-JP" sz="12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itchFamily="18" charset="0"/>
            </a:endParaRPr>
          </a:p>
          <a:p>
            <a:pPr lvl="0" algn="r" eaLnBrk="0" fontAlgn="base" hangingPunct="0">
              <a:spcBef>
                <a:spcPct val="0"/>
              </a:spcBef>
              <a:spcAft>
                <a:spcPct val="0"/>
              </a:spcAft>
            </a:pPr>
            <a:r>
              <a:rPr kumimoji="1" lang="ja-JP" altLang="en-US" sz="12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itchFamily="18" charset="0"/>
              </a:rPr>
              <a:t>担当：</a:t>
            </a:r>
            <a:r>
              <a:rPr lang="ja-JP" altLang="en-US" sz="1200" dirty="0">
                <a:latin typeface="BIZ UDPゴシック" panose="020B0400000000000000" pitchFamily="50" charset="-128"/>
                <a:ea typeface="BIZ UDPゴシック" panose="020B0400000000000000" pitchFamily="50" charset="-128"/>
                <a:cs typeface="Times New Roman" pitchFamily="18" charset="0"/>
              </a:rPr>
              <a:t>加藤</a:t>
            </a:r>
            <a:r>
              <a:rPr lang="ja-JP" altLang="en-US" sz="900" dirty="0">
                <a:latin typeface="BIZ UDPゴシック" panose="020B0400000000000000" pitchFamily="50" charset="-128"/>
                <a:ea typeface="BIZ UDPゴシック" panose="020B0400000000000000" pitchFamily="50" charset="-128"/>
                <a:cs typeface="Times New Roman" pitchFamily="18" charset="0"/>
              </a:rPr>
              <a:t>（かとう） </a:t>
            </a:r>
            <a:r>
              <a:rPr kumimoji="1" lang="en-US" altLang="ja-JP" sz="12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itchFamily="18" charset="0"/>
              </a:rPr>
              <a:t>080-3957-8929 </a:t>
            </a:r>
            <a:r>
              <a:rPr kumimoji="1" lang="ja-JP" altLang="en-US" sz="12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itchFamily="18" charset="0"/>
              </a:rPr>
              <a:t>、福田</a:t>
            </a:r>
            <a:r>
              <a:rPr lang="ja-JP" altLang="en-US" sz="900" dirty="0">
                <a:latin typeface="BIZ UDPゴシック" panose="020B0400000000000000" pitchFamily="50" charset="-128"/>
                <a:ea typeface="BIZ UDPゴシック" panose="020B0400000000000000" pitchFamily="50" charset="-128"/>
                <a:cs typeface="Times New Roman" pitchFamily="18" charset="0"/>
              </a:rPr>
              <a:t>（ふくだ） </a:t>
            </a:r>
            <a:r>
              <a:rPr kumimoji="1" lang="en-US" altLang="ja-JP" sz="12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itchFamily="18" charset="0"/>
              </a:rPr>
              <a:t>090-4770-5278 </a:t>
            </a:r>
          </a:p>
          <a:p>
            <a:pPr lvl="0" algn="r" eaLnBrk="0" fontAlgn="base" hangingPunct="0">
              <a:spcBef>
                <a:spcPct val="0"/>
              </a:spcBef>
              <a:spcAft>
                <a:spcPct val="0"/>
              </a:spcAft>
            </a:pPr>
            <a:r>
              <a:rPr lang="en-US" altLang="ja-JP" sz="1200" dirty="0">
                <a:latin typeface="BIZ UDPゴシック" panose="020B0400000000000000" pitchFamily="50" charset="-128"/>
                <a:ea typeface="BIZ UDPゴシック" panose="020B0400000000000000" pitchFamily="50" charset="-128"/>
                <a:cs typeface="Times New Roman" pitchFamily="18" charset="0"/>
              </a:rPr>
              <a:t>DOCORE</a:t>
            </a:r>
            <a:r>
              <a:rPr lang="ja-JP" altLang="en-US" sz="1200" dirty="0">
                <a:latin typeface="BIZ UDPゴシック" panose="020B0400000000000000" pitchFamily="50" charset="-128"/>
                <a:ea typeface="BIZ UDPゴシック" panose="020B0400000000000000" pitchFamily="50" charset="-128"/>
                <a:cs typeface="Times New Roman" pitchFamily="18" charset="0"/>
              </a:rPr>
              <a:t>：</a:t>
            </a:r>
            <a:r>
              <a:rPr lang="en-US" altLang="ja-JP" sz="1200" dirty="0">
                <a:latin typeface="BIZ UDPゴシック" panose="020B0400000000000000" pitchFamily="50" charset="-128"/>
                <a:ea typeface="BIZ UDPゴシック" panose="020B0400000000000000" pitchFamily="50" charset="-128"/>
                <a:cs typeface="Times New Roman" pitchFamily="18" charset="0"/>
              </a:rPr>
              <a:t>092-577-1655</a:t>
            </a:r>
            <a:endParaRPr kumimoji="1" lang="ja-JP" altLang="en-US" sz="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en-US" sz="20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 name="スライド番号プレースホルダ 3"/>
          <p:cNvSpPr>
            <a:spLocks noGrp="1"/>
          </p:cNvSpPr>
          <p:nvPr>
            <p:ph type="sldNum" sz="quarter" idx="12"/>
          </p:nvPr>
        </p:nvSpPr>
        <p:spPr>
          <a:xfrm>
            <a:off x="6525344" y="8836679"/>
            <a:ext cx="332656" cy="307321"/>
          </a:xfrm>
          <a:solidFill>
            <a:srgbClr val="FC4810"/>
          </a:solidFill>
          <a:ln>
            <a:noFill/>
          </a:ln>
        </p:spPr>
        <p:txBody>
          <a:bodyPr/>
          <a:lstStyle/>
          <a:p>
            <a:fld id="{7E874649-D106-4E5E-9C0E-DC6214C774B2}" type="slidenum">
              <a:rPr kumimoji="1" lang="ja-JP" altLang="en-US" smtClean="0">
                <a:solidFill>
                  <a:schemeClr val="bg1"/>
                </a:solidFill>
              </a:rPr>
              <a:pPr/>
              <a:t>2</a:t>
            </a:fld>
            <a:endParaRPr kumimoji="1" lang="ja-JP" altLang="en-US" dirty="0">
              <a:solidFill>
                <a:schemeClr val="bg1"/>
              </a:solidFill>
            </a:endParaRPr>
          </a:p>
        </p:txBody>
      </p:sp>
      <p:sp>
        <p:nvSpPr>
          <p:cNvPr id="2" name="正方形/長方形 1">
            <a:extLst>
              <a:ext uri="{FF2B5EF4-FFF2-40B4-BE49-F238E27FC236}">
                <a16:creationId xmlns:a16="http://schemas.microsoft.com/office/drawing/2014/main" id="{C41D9EC0-2C3B-4AEB-BE1C-BCB8899DA3CA}"/>
              </a:ext>
            </a:extLst>
          </p:cNvPr>
          <p:cNvSpPr/>
          <p:nvPr/>
        </p:nvSpPr>
        <p:spPr>
          <a:xfrm>
            <a:off x="95130" y="449684"/>
            <a:ext cx="6624736" cy="1368152"/>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altLang="ja-JP" sz="1400" dirty="0">
                <a:solidFill>
                  <a:schemeClr val="tx1"/>
                </a:solidFill>
                <a:latin typeface="HG丸ｺﾞｼｯｸM-PRO" pitchFamily="50" charset="-128"/>
                <a:ea typeface="HG丸ｺﾞｼｯｸM-PRO" pitchFamily="50" charset="-128"/>
                <a:cs typeface="Times New Roman" pitchFamily="18" charset="0"/>
              </a:rPr>
              <a:t>【DOCORE</a:t>
            </a:r>
            <a:r>
              <a:rPr lang="ja-JP" altLang="en-US" sz="1400" dirty="0">
                <a:solidFill>
                  <a:schemeClr val="tx1"/>
                </a:solidFill>
                <a:latin typeface="HG丸ｺﾞｼｯｸM-PRO" pitchFamily="50" charset="-128"/>
                <a:ea typeface="HG丸ｺﾞｼｯｸM-PRO" pitchFamily="50" charset="-128"/>
                <a:cs typeface="Times New Roman" pitchFamily="18" charset="0"/>
              </a:rPr>
              <a:t>ふくおか商工会ショップの目的</a:t>
            </a:r>
            <a:r>
              <a:rPr lang="en-US" altLang="ja-JP" sz="1400" dirty="0">
                <a:solidFill>
                  <a:schemeClr val="tx1"/>
                </a:solidFill>
                <a:latin typeface="HG丸ｺﾞｼｯｸM-PRO" pitchFamily="50" charset="-128"/>
                <a:ea typeface="HG丸ｺﾞｼｯｸM-PRO" pitchFamily="50" charset="-128"/>
                <a:cs typeface="Times New Roman" pitchFamily="18" charset="0"/>
              </a:rPr>
              <a:t>】</a:t>
            </a:r>
          </a:p>
          <a:p>
            <a:pPr fontAlgn="base">
              <a:spcBef>
                <a:spcPct val="0"/>
              </a:spcBef>
              <a:spcAft>
                <a:spcPct val="0"/>
              </a:spcAft>
            </a:pPr>
            <a:r>
              <a:rPr lang="ja-JP" altLang="en-US" sz="1400" dirty="0">
                <a:solidFill>
                  <a:schemeClr val="tx1"/>
                </a:solidFill>
                <a:latin typeface="HG丸ｺﾞｼｯｸM-PRO" pitchFamily="50" charset="-128"/>
                <a:ea typeface="HG丸ｺﾞｼｯｸM-PRO" pitchFamily="50" charset="-128"/>
                <a:cs typeface="Times New Roman" pitchFamily="18" charset="0"/>
              </a:rPr>
              <a:t>　</a:t>
            </a:r>
            <a:r>
              <a:rPr lang="ja-JP" altLang="ja-JP" sz="1400" dirty="0">
                <a:solidFill>
                  <a:schemeClr val="tx1"/>
                </a:solidFill>
                <a:latin typeface="HG丸ｺﾞｼｯｸM-PRO" panose="020F0600000000000000" pitchFamily="50" charset="-128"/>
                <a:ea typeface="HG丸ｺﾞｼｯｸM-PRO" panose="020F0600000000000000" pitchFamily="50" charset="-128"/>
              </a:rPr>
              <a:t>福岡県内の地域特産品や中小企業・小規模事業者の持つ隠れた逸品等を取扱う常設店舗を設置し、育成の場として地域商品等の販路開拓と商品ブラッシュアップを通して、中小企業・小規模事業者の商品展開力・販売力の向上等を図るとともに、地域情報の発信拠点として地域活性化に寄与することを目的と</a:t>
            </a:r>
            <a:r>
              <a:rPr lang="ja-JP" altLang="en-US" sz="1400" dirty="0">
                <a:solidFill>
                  <a:schemeClr val="tx1"/>
                </a:solidFill>
                <a:latin typeface="HG丸ｺﾞｼｯｸM-PRO" panose="020F0600000000000000" pitchFamily="50" charset="-128"/>
                <a:ea typeface="HG丸ｺﾞｼｯｸM-PRO" panose="020F0600000000000000" pitchFamily="50" charset="-128"/>
              </a:rPr>
              <a:t>しています</a:t>
            </a:r>
            <a:r>
              <a:rPr lang="ja-JP" altLang="ja-JP" sz="1400" dirty="0">
                <a:solidFill>
                  <a:schemeClr val="tx1"/>
                </a:solidFill>
                <a:latin typeface="HG丸ｺﾞｼｯｸM-PRO" panose="020F0600000000000000" pitchFamily="50" charset="-128"/>
                <a:ea typeface="HG丸ｺﾞｼｯｸM-PRO" panose="020F0600000000000000" pitchFamily="50" charset="-128"/>
              </a:rPr>
              <a:t>。</a:t>
            </a: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3" name="Rectangle 1">
            <a:extLst>
              <a:ext uri="{FF2B5EF4-FFF2-40B4-BE49-F238E27FC236}">
                <a16:creationId xmlns:a16="http://schemas.microsoft.com/office/drawing/2014/main" id="{B4957639-D5BB-9E9B-0A7B-13D3F644F73F}"/>
              </a:ext>
            </a:extLst>
          </p:cNvPr>
          <p:cNvSpPr>
            <a:spLocks noChangeArrowheads="1"/>
          </p:cNvSpPr>
          <p:nvPr/>
        </p:nvSpPr>
        <p:spPr bwMode="auto">
          <a:xfrm>
            <a:off x="-17377" y="26204"/>
            <a:ext cx="6858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（はじめに）</a:t>
            </a:r>
            <a:r>
              <a:rPr kumimoji="1" lang="ja-JP"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必ずお読みください</a:t>
            </a:r>
            <a:endParaRPr kumimoji="1" lang="en-US" altLang="ja-JP"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C1486F37-9B94-0835-35CD-FF7207C77080}"/>
              </a:ext>
            </a:extLst>
          </p:cNvPr>
          <p:cNvPicPr>
            <a:picLocks noChangeAspect="1"/>
          </p:cNvPicPr>
          <p:nvPr/>
        </p:nvPicPr>
        <p:blipFill>
          <a:blip r:embed="rId2"/>
          <a:stretch>
            <a:fillRect/>
          </a:stretch>
        </p:blipFill>
        <p:spPr>
          <a:xfrm>
            <a:off x="707864" y="5465600"/>
            <a:ext cx="5566928" cy="3524739"/>
          </a:xfrm>
          <a:prstGeom prst="rect">
            <a:avLst/>
          </a:prstGeom>
        </p:spPr>
      </p:pic>
      <p:sp>
        <p:nvSpPr>
          <p:cNvPr id="4" name="テキスト ボックス 3"/>
          <p:cNvSpPr txBox="1"/>
          <p:nvPr/>
        </p:nvSpPr>
        <p:spPr>
          <a:xfrm>
            <a:off x="0" y="0"/>
            <a:ext cx="6858000" cy="369332"/>
          </a:xfrm>
          <a:prstGeom prst="rect">
            <a:avLst/>
          </a:prstGeom>
          <a:noFill/>
        </p:spPr>
        <p:txBody>
          <a:bodyPr wrap="square" rtlCol="0">
            <a:spAutoFit/>
          </a:bodyPr>
          <a:lstStyle/>
          <a:p>
            <a:r>
              <a:rPr lang="ja-JP" altLang="en-US" dirty="0">
                <a:latin typeface="HGS創英角ｺﾞｼｯｸUB" pitchFamily="50" charset="-128"/>
                <a:ea typeface="HGS創英角ｺﾞｼｯｸUB" pitchFamily="50" charset="-128"/>
              </a:rPr>
              <a:t>レイアウトについて</a:t>
            </a:r>
            <a:endParaRPr kumimoji="1" lang="ja-JP" altLang="en-US" dirty="0">
              <a:latin typeface="HGS創英角ｺﾞｼｯｸUB" pitchFamily="50" charset="-128"/>
              <a:ea typeface="HGS創英角ｺﾞｼｯｸUB" pitchFamily="50" charset="-128"/>
            </a:endParaRPr>
          </a:p>
        </p:txBody>
      </p:sp>
      <p:cxnSp>
        <p:nvCxnSpPr>
          <p:cNvPr id="10" name="直線コネクタ 9"/>
          <p:cNvCxnSpPr/>
          <p:nvPr/>
        </p:nvCxnSpPr>
        <p:spPr>
          <a:xfrm>
            <a:off x="-891480" y="467544"/>
            <a:ext cx="8280920" cy="0"/>
          </a:xfrm>
          <a:prstGeom prst="line">
            <a:avLst/>
          </a:prstGeom>
          <a:ln w="76200">
            <a:solidFill>
              <a:srgbClr val="FC4810"/>
            </a:solidFill>
          </a:ln>
        </p:spPr>
        <p:style>
          <a:lnRef idx="1">
            <a:schemeClr val="accent1"/>
          </a:lnRef>
          <a:fillRef idx="0">
            <a:schemeClr val="accent1"/>
          </a:fillRef>
          <a:effectRef idx="0">
            <a:schemeClr val="accent1"/>
          </a:effectRef>
          <a:fontRef idx="minor">
            <a:schemeClr val="tx1"/>
          </a:fontRef>
        </p:style>
      </p:cxnSp>
      <p:sp>
        <p:nvSpPr>
          <p:cNvPr id="11" name="スライド番号プレースホルダ 3"/>
          <p:cNvSpPr>
            <a:spLocks noGrp="1"/>
          </p:cNvSpPr>
          <p:nvPr>
            <p:ph type="sldNum" sz="quarter" idx="12"/>
          </p:nvPr>
        </p:nvSpPr>
        <p:spPr>
          <a:xfrm>
            <a:off x="6525344" y="8836679"/>
            <a:ext cx="332656" cy="307321"/>
          </a:xfrm>
          <a:solidFill>
            <a:srgbClr val="FC4810"/>
          </a:solidFill>
          <a:ln>
            <a:noFill/>
          </a:ln>
        </p:spPr>
        <p:txBody>
          <a:bodyPr/>
          <a:lstStyle/>
          <a:p>
            <a:fld id="{7E874649-D106-4E5E-9C0E-DC6214C774B2}" type="slidenum">
              <a:rPr kumimoji="1" lang="ja-JP" altLang="en-US" smtClean="0">
                <a:solidFill>
                  <a:schemeClr val="bg1"/>
                </a:solidFill>
              </a:rPr>
              <a:pPr/>
              <a:t>3</a:t>
            </a:fld>
            <a:endParaRPr kumimoji="1" lang="ja-JP" altLang="en-US" dirty="0">
              <a:solidFill>
                <a:schemeClr val="bg1"/>
              </a:solidFill>
            </a:endParaRPr>
          </a:p>
        </p:txBody>
      </p:sp>
      <p:pic>
        <p:nvPicPr>
          <p:cNvPr id="2050" name="Picture 2"/>
          <p:cNvPicPr>
            <a:picLocks noChangeAspect="1" noChangeArrowheads="1"/>
          </p:cNvPicPr>
          <p:nvPr/>
        </p:nvPicPr>
        <p:blipFill>
          <a:blip r:embed="rId3" cstate="print"/>
          <a:srcRect/>
          <a:stretch>
            <a:fillRect/>
          </a:stretch>
        </p:blipFill>
        <p:spPr bwMode="auto">
          <a:xfrm>
            <a:off x="188640" y="755576"/>
            <a:ext cx="6669359" cy="4614189"/>
          </a:xfrm>
          <a:prstGeom prst="rect">
            <a:avLst/>
          </a:prstGeom>
          <a:noFill/>
          <a:ln w="9525">
            <a:noFill/>
            <a:miter lim="800000"/>
            <a:headEnd/>
            <a:tailEnd/>
          </a:ln>
        </p:spPr>
      </p:pic>
      <p:sp>
        <p:nvSpPr>
          <p:cNvPr id="12" name="角丸四角形 11"/>
          <p:cNvSpPr/>
          <p:nvPr/>
        </p:nvSpPr>
        <p:spPr>
          <a:xfrm>
            <a:off x="3356992" y="1557257"/>
            <a:ext cx="864096" cy="864096"/>
          </a:xfrm>
          <a:prstGeom prst="roundRect">
            <a:avLst>
              <a:gd name="adj" fmla="val 7808"/>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下矢印 12"/>
          <p:cNvSpPr/>
          <p:nvPr/>
        </p:nvSpPr>
        <p:spPr>
          <a:xfrm>
            <a:off x="260648" y="4355976"/>
            <a:ext cx="360040" cy="64807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0" y="5004048"/>
            <a:ext cx="1268760" cy="307777"/>
          </a:xfrm>
          <a:prstGeom prst="rect">
            <a:avLst/>
          </a:prstGeom>
          <a:noFill/>
        </p:spPr>
        <p:txBody>
          <a:bodyPr wrap="square" rtlCol="0">
            <a:spAutoFit/>
          </a:bodyPr>
          <a:lstStyle/>
          <a:p>
            <a:pPr algn="ctr"/>
            <a:r>
              <a:rPr kumimoji="1" lang="ja-JP" altLang="en-US" sz="1400" dirty="0"/>
              <a:t>博多駅</a:t>
            </a:r>
          </a:p>
        </p:txBody>
      </p:sp>
      <p:sp>
        <p:nvSpPr>
          <p:cNvPr id="17" name="テキスト ボックス 16"/>
          <p:cNvSpPr txBox="1"/>
          <p:nvPr/>
        </p:nvSpPr>
        <p:spPr>
          <a:xfrm>
            <a:off x="260648" y="5796136"/>
            <a:ext cx="1800200" cy="340519"/>
          </a:xfrm>
          <a:prstGeom prst="roundRect">
            <a:avLst/>
          </a:prstGeom>
          <a:noFill/>
          <a:ln>
            <a:solidFill>
              <a:schemeClr val="tx1"/>
            </a:solidFill>
          </a:ln>
        </p:spPr>
        <p:txBody>
          <a:bodyPr wrap="square" rtlCol="0">
            <a:spAutoFit/>
          </a:bodyPr>
          <a:lstStyle/>
          <a:p>
            <a:pPr algn="ctr"/>
            <a:r>
              <a:rPr kumimoji="1" lang="ja-JP" altLang="en-US" sz="1400" dirty="0">
                <a:latin typeface="HGPｺﾞｼｯｸE" pitchFamily="50" charset="-128"/>
                <a:ea typeface="HGPｺﾞｼｯｸE" pitchFamily="50" charset="-128"/>
              </a:rPr>
              <a:t>２</a:t>
            </a:r>
            <a:r>
              <a:rPr kumimoji="1" lang="en-US" altLang="ja-JP" sz="1400" dirty="0">
                <a:latin typeface="HGPｺﾞｼｯｸE" pitchFamily="50" charset="-128"/>
                <a:ea typeface="HGPｺﾞｼｯｸE" pitchFamily="50" charset="-128"/>
              </a:rPr>
              <a:t>F</a:t>
            </a:r>
            <a:r>
              <a:rPr kumimoji="1" lang="ja-JP" altLang="en-US" sz="1400" dirty="0">
                <a:latin typeface="HGPｺﾞｼｯｸE" pitchFamily="50" charset="-128"/>
                <a:ea typeface="HGPｺﾞｼｯｸE" pitchFamily="50" charset="-128"/>
              </a:rPr>
              <a:t>フロアマップ</a:t>
            </a:r>
          </a:p>
        </p:txBody>
      </p:sp>
      <p:sp>
        <p:nvSpPr>
          <p:cNvPr id="18" name="テキスト ボックス 17"/>
          <p:cNvSpPr txBox="1"/>
          <p:nvPr/>
        </p:nvSpPr>
        <p:spPr>
          <a:xfrm>
            <a:off x="260648" y="611560"/>
            <a:ext cx="1800200" cy="340519"/>
          </a:xfrm>
          <a:prstGeom prst="roundRect">
            <a:avLst/>
          </a:prstGeom>
          <a:noFill/>
          <a:ln>
            <a:solidFill>
              <a:schemeClr val="tx1"/>
            </a:solidFill>
          </a:ln>
        </p:spPr>
        <p:txBody>
          <a:bodyPr wrap="square" rtlCol="0">
            <a:spAutoFit/>
          </a:bodyPr>
          <a:lstStyle/>
          <a:p>
            <a:pPr algn="ctr"/>
            <a:r>
              <a:rPr kumimoji="1" lang="ja-JP" altLang="en-US" sz="1400" dirty="0">
                <a:latin typeface="HGPｺﾞｼｯｸE" pitchFamily="50" charset="-128"/>
                <a:ea typeface="HGPｺﾞｼｯｸE" pitchFamily="50" charset="-128"/>
              </a:rPr>
              <a:t>店舗図面</a:t>
            </a:r>
          </a:p>
        </p:txBody>
      </p:sp>
      <p:sp>
        <p:nvSpPr>
          <p:cNvPr id="19" name="テキスト ボックス 18"/>
          <p:cNvSpPr txBox="1"/>
          <p:nvPr/>
        </p:nvSpPr>
        <p:spPr>
          <a:xfrm>
            <a:off x="3274350" y="1195834"/>
            <a:ext cx="2386897" cy="369332"/>
          </a:xfrm>
          <a:prstGeom prst="rect">
            <a:avLst/>
          </a:prstGeom>
          <a:noFill/>
        </p:spPr>
        <p:txBody>
          <a:bodyPr wrap="square" rtlCol="0">
            <a:spAutoFit/>
          </a:bodyPr>
          <a:lstStyle/>
          <a:p>
            <a:r>
              <a:rPr kumimoji="1" lang="ja-JP" altLang="en-US" dirty="0">
                <a:solidFill>
                  <a:srgbClr val="FF0000"/>
                </a:solidFill>
                <a:latin typeface="HGPｺﾞｼｯｸE" pitchFamily="50" charset="-128"/>
                <a:ea typeface="HGPｺﾞｼｯｸE" pitchFamily="50" charset="-128"/>
              </a:rPr>
              <a:t>催事販売スペース</a:t>
            </a:r>
          </a:p>
        </p:txBody>
      </p:sp>
      <p:cxnSp>
        <p:nvCxnSpPr>
          <p:cNvPr id="21" name="直線コネクタ 20"/>
          <p:cNvCxnSpPr/>
          <p:nvPr/>
        </p:nvCxnSpPr>
        <p:spPr>
          <a:xfrm flipH="1" flipV="1">
            <a:off x="1340768" y="4211960"/>
            <a:ext cx="1440160" cy="3384376"/>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flipV="1">
            <a:off x="3356992" y="4283968"/>
            <a:ext cx="2780928" cy="3312368"/>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テキスト ボックス 65"/>
          <p:cNvSpPr txBox="1"/>
          <p:nvPr/>
        </p:nvSpPr>
        <p:spPr>
          <a:xfrm>
            <a:off x="0" y="0"/>
            <a:ext cx="6858000" cy="369332"/>
          </a:xfrm>
          <a:prstGeom prst="rect">
            <a:avLst/>
          </a:prstGeom>
          <a:noFill/>
        </p:spPr>
        <p:txBody>
          <a:bodyPr wrap="square" rtlCol="0">
            <a:spAutoFit/>
          </a:bodyPr>
          <a:lstStyle/>
          <a:p>
            <a:r>
              <a:rPr kumimoji="1" lang="ja-JP" altLang="en-US" dirty="0">
                <a:latin typeface="HGS創英角ｺﾞｼｯｸUB" pitchFamily="50" charset="-128"/>
                <a:ea typeface="HGS創英角ｺﾞｼｯｸUB" pitchFamily="50" charset="-128"/>
              </a:rPr>
              <a:t>催事販売出店者の販売・売場について</a:t>
            </a:r>
          </a:p>
        </p:txBody>
      </p:sp>
      <p:sp>
        <p:nvSpPr>
          <p:cNvPr id="67" name="テキスト ボックス 66"/>
          <p:cNvSpPr txBox="1"/>
          <p:nvPr/>
        </p:nvSpPr>
        <p:spPr>
          <a:xfrm>
            <a:off x="332656" y="565757"/>
            <a:ext cx="6192688" cy="9061391"/>
          </a:xfrm>
          <a:prstGeom prst="rect">
            <a:avLst/>
          </a:prstGeom>
          <a:noFill/>
        </p:spPr>
        <p:txBody>
          <a:bodyPr wrap="square" rtlCol="0">
            <a:spAutoFit/>
          </a:bodyPr>
          <a:lstStyle/>
          <a:p>
            <a:pPr eaLnBrk="0" fontAlgn="base" hangingPunct="0">
              <a:spcBef>
                <a:spcPct val="0"/>
              </a:spcBef>
              <a:spcAft>
                <a:spcPct val="0"/>
              </a:spcAft>
            </a:pPr>
            <a:r>
              <a:rPr lang="ja-JP" altLang="en-US" sz="1200" b="1" dirty="0">
                <a:solidFill>
                  <a:srgbClr val="FF0000"/>
                </a:solidFill>
                <a:latin typeface="BIZ UDPゴシック" panose="020B0400000000000000" pitchFamily="50" charset="-128"/>
                <a:ea typeface="BIZ UDPゴシック" panose="020B0400000000000000" pitchFamily="50" charset="-128"/>
              </a:rPr>
              <a:t>≪出品商品について≫</a:t>
            </a:r>
            <a:endParaRPr lang="en-US" altLang="ja-JP" sz="1200" b="1" dirty="0">
              <a:solidFill>
                <a:srgbClr val="FF0000"/>
              </a:solidFill>
              <a:latin typeface="BIZ UDPゴシック" panose="020B0400000000000000" pitchFamily="50" charset="-128"/>
              <a:ea typeface="BIZ UDPゴシック" panose="020B0400000000000000" pitchFamily="50" charset="-128"/>
            </a:endParaRPr>
          </a:p>
          <a:p>
            <a:pPr marL="363538" marR="0" lvl="0" indent="-276225" algn="l" defTabSz="914400" rtl="0" eaLnBrk="0" fontAlgn="base" latinLnBrk="0" hangingPunct="0">
              <a:spcBef>
                <a:spcPct val="0"/>
              </a:spcBef>
              <a:spcAft>
                <a:spcPct val="0"/>
              </a:spcAft>
              <a:buClrTx/>
              <a:buSzTx/>
              <a:tabLst/>
            </a:pPr>
            <a:r>
              <a:rPr kumimoji="1" lang="ja-JP" altLang="en-US" sz="1200" b="0" i="0" u="none" strike="noStrike" cap="none" normalizeH="0" baseline="0" dirty="0">
                <a:ln>
                  <a:noFill/>
                </a:ln>
                <a:effectLst/>
                <a:latin typeface="BIZ UDPゴシック" panose="020B0400000000000000" pitchFamily="50" charset="-128"/>
                <a:ea typeface="BIZ UDPゴシック" panose="020B0400000000000000" pitchFamily="50" charset="-128"/>
                <a:cs typeface="Times New Roman" pitchFamily="18" charset="0"/>
              </a:rPr>
              <a:t>　●</a:t>
            </a:r>
            <a:r>
              <a:rPr kumimoji="1" lang="ja-JP" altLang="en-US" sz="1200" b="0" i="0" u="none" strike="noStrike" cap="none" normalizeH="0" baseline="0" dirty="0">
                <a:ln>
                  <a:noFill/>
                </a:ln>
                <a:effectLst/>
                <a:latin typeface="游明朝" panose="02020400000000000000" pitchFamily="18" charset="-128"/>
                <a:ea typeface="游明朝" panose="02020400000000000000" pitchFamily="18" charset="-128"/>
                <a:cs typeface="Times New Roman" pitchFamily="18" charset="0"/>
              </a:rPr>
              <a:t>商品については、常温商品の取り扱いとなります。ただし、冷蔵・冷凍商品についても</a:t>
            </a:r>
            <a:r>
              <a:rPr lang="ja-JP" altLang="en-US" sz="1200" dirty="0">
                <a:latin typeface="游明朝" panose="02020400000000000000" pitchFamily="18" charset="-128"/>
                <a:ea typeface="游明朝" panose="02020400000000000000" pitchFamily="18" charset="-128"/>
                <a:cs typeface="Times New Roman" pitchFamily="18" charset="0"/>
              </a:rPr>
              <a:t> 什器の準備及び電気工事（有料）が可能な場合は出品可能です。</a:t>
            </a:r>
            <a:endParaRPr lang="en-US" altLang="ja-JP" sz="1200" dirty="0">
              <a:latin typeface="游明朝" panose="02020400000000000000" pitchFamily="18" charset="-128"/>
              <a:ea typeface="游明朝" panose="02020400000000000000" pitchFamily="18" charset="-128"/>
              <a:cs typeface="Times New Roman" pitchFamily="18" charset="0"/>
            </a:endParaRPr>
          </a:p>
          <a:p>
            <a:pPr marL="0" marR="0" lvl="0" indent="0" algn="l" defTabSz="914400" rtl="0" eaLnBrk="0" fontAlgn="base" latinLnBrk="0" hangingPunct="0">
              <a:spcBef>
                <a:spcPct val="0"/>
              </a:spcBef>
              <a:spcAft>
                <a:spcPct val="0"/>
              </a:spcAft>
              <a:buClrTx/>
              <a:buSzTx/>
              <a:tabLst/>
            </a:pPr>
            <a:r>
              <a:rPr kumimoji="1" lang="ja-JP" altLang="en-US" sz="1200" b="0" i="0" u="none" strike="noStrike" cap="none" normalizeH="0" baseline="0" dirty="0">
                <a:ln>
                  <a:noFill/>
                </a:ln>
                <a:effectLst/>
                <a:latin typeface="游明朝" panose="02020400000000000000" pitchFamily="18" charset="-128"/>
                <a:ea typeface="游明朝" panose="02020400000000000000" pitchFamily="18" charset="-128"/>
                <a:cs typeface="Times New Roman" pitchFamily="18" charset="0"/>
              </a:rPr>
              <a:t>　　 </a:t>
            </a:r>
            <a:r>
              <a:rPr kumimoji="1" lang="en-US" altLang="ja-JP" sz="1200" b="0" i="0" u="none" strike="noStrike" cap="none" normalizeH="0" baseline="0" dirty="0">
                <a:ln>
                  <a:noFill/>
                </a:ln>
                <a:effectLst/>
                <a:latin typeface="游明朝" panose="02020400000000000000" pitchFamily="18" charset="-128"/>
                <a:ea typeface="游明朝" panose="02020400000000000000" pitchFamily="18" charset="-128"/>
                <a:cs typeface="Times New Roman" pitchFamily="18" charset="0"/>
              </a:rPr>
              <a:t>※</a:t>
            </a:r>
            <a:r>
              <a:rPr kumimoji="1" lang="ja-JP" altLang="en-US" sz="1200" b="0" i="0" u="none" strike="noStrike" cap="none" normalizeH="0" baseline="0" dirty="0">
                <a:ln>
                  <a:noFill/>
                </a:ln>
                <a:effectLst/>
                <a:latin typeface="游明朝" panose="02020400000000000000" pitchFamily="18" charset="-128"/>
                <a:ea typeface="游明朝" panose="02020400000000000000" pitchFamily="18" charset="-128"/>
                <a:cs typeface="Times New Roman" pitchFamily="18" charset="0"/>
              </a:rPr>
              <a:t>什器の手配及び電気工事が必要な場合は事務局までご相談ください。</a:t>
            </a:r>
            <a:endParaRPr kumimoji="1" lang="en-US" altLang="ja-JP" sz="1200" b="0" i="0" u="none" strike="noStrike" cap="none" normalizeH="0" baseline="0" dirty="0">
              <a:ln>
                <a:noFill/>
              </a:ln>
              <a:effectLst/>
              <a:latin typeface="游明朝" panose="02020400000000000000" pitchFamily="18" charset="-128"/>
              <a:ea typeface="游明朝" panose="02020400000000000000" pitchFamily="18" charset="-128"/>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tabLst/>
            </a:pPr>
            <a:r>
              <a:rPr lang="ja-JP" altLang="en-US" sz="1200" dirty="0">
                <a:latin typeface="游明朝" panose="02020400000000000000" pitchFamily="18" charset="-128"/>
                <a:ea typeface="游明朝" panose="02020400000000000000" pitchFamily="18" charset="-128"/>
                <a:cs typeface="Times New Roman" pitchFamily="18" charset="0"/>
              </a:rPr>
              <a:t>　●</a:t>
            </a:r>
            <a:r>
              <a:rPr lang="en-US" altLang="ja-JP" sz="1200" dirty="0">
                <a:latin typeface="游明朝" panose="02020400000000000000" pitchFamily="18" charset="-128"/>
                <a:ea typeface="游明朝" panose="02020400000000000000" pitchFamily="18" charset="-128"/>
                <a:cs typeface="Times New Roman" pitchFamily="18" charset="0"/>
              </a:rPr>
              <a:t>DOCORE</a:t>
            </a:r>
            <a:r>
              <a:rPr lang="ja-JP" altLang="en-US" sz="1200" dirty="0">
                <a:latin typeface="游明朝" panose="02020400000000000000" pitchFamily="18" charset="-128"/>
                <a:ea typeface="游明朝" panose="02020400000000000000" pitchFamily="18" charset="-128"/>
                <a:cs typeface="Times New Roman" pitchFamily="18" charset="0"/>
              </a:rPr>
              <a:t>出品商品ではないものについても、事前申請にて販売は可能です。</a:t>
            </a:r>
            <a:endParaRPr lang="en-US" altLang="ja-JP" sz="1200" dirty="0">
              <a:latin typeface="游明朝" panose="02020400000000000000" pitchFamily="18" charset="-128"/>
              <a:ea typeface="游明朝" panose="02020400000000000000" pitchFamily="18" charset="-128"/>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tabLst/>
            </a:pPr>
            <a:r>
              <a:rPr lang="ja-JP" altLang="en-US" sz="1200" dirty="0">
                <a:latin typeface="游明朝" panose="02020400000000000000" pitchFamily="18" charset="-128"/>
                <a:ea typeface="游明朝" panose="02020400000000000000" pitchFamily="18" charset="-128"/>
                <a:cs typeface="Times New Roman" pitchFamily="18" charset="0"/>
              </a:rPr>
              <a:t>　●</a:t>
            </a:r>
            <a:r>
              <a:rPr lang="en-US" altLang="ja-JP" sz="1200" dirty="0">
                <a:latin typeface="游明朝" panose="02020400000000000000" pitchFamily="18" charset="-128"/>
                <a:ea typeface="游明朝" panose="02020400000000000000" pitchFamily="18" charset="-128"/>
                <a:cs typeface="Times New Roman" pitchFamily="18" charset="0"/>
              </a:rPr>
              <a:t>JAN</a:t>
            </a:r>
            <a:r>
              <a:rPr lang="ja-JP" altLang="en-US" sz="1200" dirty="0">
                <a:latin typeface="游明朝" panose="02020400000000000000" pitchFamily="18" charset="-128"/>
                <a:ea typeface="游明朝" panose="02020400000000000000" pitchFamily="18" charset="-128"/>
                <a:cs typeface="Times New Roman" pitchFamily="18" charset="0"/>
              </a:rPr>
              <a:t>コードのない商品についても販売は可能です。</a:t>
            </a:r>
            <a:endParaRPr lang="en-US" altLang="ja-JP" sz="1200" dirty="0">
              <a:latin typeface="游明朝" panose="02020400000000000000" pitchFamily="18" charset="-128"/>
              <a:ea typeface="游明朝" panose="02020400000000000000" pitchFamily="18" charset="-128"/>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tabLst/>
            </a:pPr>
            <a:endParaRPr lang="en-US" altLang="ja-JP" sz="1200" dirty="0">
              <a:latin typeface="BIZ UDPゴシック" panose="020B0400000000000000" pitchFamily="50" charset="-128"/>
              <a:ea typeface="BIZ UDPゴシック" panose="020B0400000000000000" pitchFamily="50" charset="-128"/>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tabLst/>
            </a:pPr>
            <a:r>
              <a:rPr lang="ja-JP" altLang="en-US" sz="1200" b="1" dirty="0">
                <a:solidFill>
                  <a:srgbClr val="FF0000"/>
                </a:solidFill>
                <a:latin typeface="BIZ UDPゴシック" panose="020B0400000000000000" pitchFamily="50" charset="-128"/>
                <a:ea typeface="BIZ UDPゴシック" panose="020B0400000000000000" pitchFamily="50" charset="-128"/>
              </a:rPr>
              <a:t>≪接客販売について≫</a:t>
            </a:r>
            <a:endParaRPr lang="en-US" altLang="ja-JP" sz="1200" b="1" dirty="0">
              <a:solidFill>
                <a:srgbClr val="FF0000"/>
              </a:solidFill>
              <a:latin typeface="BIZ UDPゴシック" panose="020B0400000000000000" pitchFamily="50" charset="-128"/>
              <a:ea typeface="BIZ UDPゴシック" panose="020B0400000000000000" pitchFamily="50" charset="-128"/>
            </a:endParaRPr>
          </a:p>
          <a:p>
            <a:pPr marL="0" marR="0" lvl="0" indent="0" algn="l" defTabSz="914400" rtl="0" eaLnBrk="0" fontAlgn="base" latinLnBrk="0" hangingPunct="0">
              <a:lnSpc>
                <a:spcPct val="150000"/>
              </a:lnSpc>
              <a:spcBef>
                <a:spcPct val="0"/>
              </a:spcBef>
              <a:spcAft>
                <a:spcPct val="0"/>
              </a:spcAft>
              <a:buClrTx/>
              <a:buSzTx/>
              <a:tabLst/>
            </a:pPr>
            <a:r>
              <a:rPr kumimoji="1" lang="ja-JP" altLang="en-US" sz="1200" b="0" i="0" u="none" strike="noStrike" cap="none" normalizeH="0" baseline="0" dirty="0">
                <a:ln>
                  <a:noFill/>
                </a:ln>
                <a:effectLst/>
                <a:latin typeface="BIZ UDPゴシック" panose="020B0400000000000000" pitchFamily="50" charset="-128"/>
                <a:ea typeface="BIZ UDPゴシック" panose="020B0400000000000000" pitchFamily="50" charset="-128"/>
                <a:cs typeface="Times New Roman" pitchFamily="18" charset="0"/>
              </a:rPr>
              <a:t>　 ●</a:t>
            </a:r>
            <a:r>
              <a:rPr kumimoji="1" lang="ja-JP" altLang="en-US" sz="1200" b="0" i="0" u="none" strike="noStrike" cap="none" normalizeH="0" baseline="0" dirty="0">
                <a:ln>
                  <a:noFill/>
                </a:ln>
                <a:effectLst/>
                <a:latin typeface="游明朝" panose="02020400000000000000" pitchFamily="18" charset="-128"/>
                <a:ea typeface="游明朝" panose="02020400000000000000" pitchFamily="18" charset="-128"/>
                <a:cs typeface="Times New Roman" pitchFamily="18" charset="0"/>
              </a:rPr>
              <a:t>期間は水曜日から火曜日となります。</a:t>
            </a:r>
            <a:endParaRPr kumimoji="1" lang="en-US" altLang="ja-JP" sz="1200" b="0" i="0" u="none" strike="noStrike" cap="none" normalizeH="0" baseline="0" dirty="0">
              <a:ln>
                <a:noFill/>
              </a:ln>
              <a:effectLst/>
              <a:latin typeface="游明朝" panose="02020400000000000000" pitchFamily="18" charset="-128"/>
              <a:ea typeface="游明朝" panose="02020400000000000000" pitchFamily="18" charset="-128"/>
              <a:cs typeface="Times New Roman" pitchFamily="18" charset="0"/>
            </a:endParaRPr>
          </a:p>
          <a:p>
            <a:pPr marL="0" marR="0" lvl="0" indent="0" algn="l" defTabSz="914400" rtl="0" eaLnBrk="0" fontAlgn="base" latinLnBrk="0" hangingPunct="0">
              <a:spcBef>
                <a:spcPct val="0"/>
              </a:spcBef>
              <a:spcAft>
                <a:spcPct val="0"/>
              </a:spcAft>
              <a:buClrTx/>
              <a:buSzTx/>
              <a:tabLst/>
            </a:pPr>
            <a:r>
              <a:rPr lang="ja-JP" altLang="en-US" sz="1200" dirty="0">
                <a:latin typeface="游明朝" panose="02020400000000000000" pitchFamily="18" charset="-128"/>
                <a:ea typeface="游明朝" panose="02020400000000000000" pitchFamily="18" charset="-128"/>
                <a:cs typeface="Times New Roman" pitchFamily="18" charset="0"/>
              </a:rPr>
              <a:t>　●原則、</a:t>
            </a:r>
            <a:r>
              <a:rPr kumimoji="1" lang="ja-JP" altLang="en-US" sz="1200" b="0" i="0" u="none" strike="noStrike" cap="none" normalizeH="0" baseline="0" dirty="0">
                <a:ln>
                  <a:noFill/>
                </a:ln>
                <a:effectLst/>
                <a:latin typeface="游明朝" panose="02020400000000000000" pitchFamily="18" charset="-128"/>
                <a:ea typeface="游明朝" panose="02020400000000000000" pitchFamily="18" charset="-128"/>
                <a:cs typeface="Times New Roman" pitchFamily="18" charset="0"/>
              </a:rPr>
              <a:t>初日</a:t>
            </a:r>
            <a:r>
              <a:rPr kumimoji="1" lang="en-US" altLang="ja-JP" sz="1200" b="0" i="0" u="none" strike="noStrike" cap="none" normalizeH="0" baseline="0" dirty="0">
                <a:ln>
                  <a:noFill/>
                </a:ln>
                <a:effectLst/>
                <a:latin typeface="游明朝" panose="02020400000000000000" pitchFamily="18" charset="-128"/>
                <a:ea typeface="游明朝" panose="02020400000000000000" pitchFamily="18" charset="-128"/>
                <a:cs typeface="Times New Roman" pitchFamily="18" charset="0"/>
              </a:rPr>
              <a:t>(</a:t>
            </a:r>
            <a:r>
              <a:rPr kumimoji="1" lang="ja-JP" altLang="en-US" sz="1200" b="0" i="0" u="none" strike="noStrike" cap="none" normalizeH="0" baseline="0" dirty="0">
                <a:ln>
                  <a:noFill/>
                </a:ln>
                <a:effectLst/>
                <a:latin typeface="游明朝" panose="02020400000000000000" pitchFamily="18" charset="-128"/>
                <a:ea typeface="游明朝" panose="02020400000000000000" pitchFamily="18" charset="-128"/>
                <a:cs typeface="Times New Roman" pitchFamily="18" charset="0"/>
              </a:rPr>
              <a:t>水曜日</a:t>
            </a:r>
            <a:r>
              <a:rPr kumimoji="1" lang="en-US" altLang="ja-JP" sz="1200" b="0" i="0" u="none" strike="noStrike" cap="none" normalizeH="0" baseline="0" dirty="0">
                <a:ln>
                  <a:noFill/>
                </a:ln>
                <a:effectLst/>
                <a:latin typeface="游明朝" panose="02020400000000000000" pitchFamily="18" charset="-128"/>
                <a:ea typeface="游明朝" panose="02020400000000000000" pitchFamily="18" charset="-128"/>
                <a:cs typeface="Times New Roman" pitchFamily="18" charset="0"/>
              </a:rPr>
              <a:t>)</a:t>
            </a:r>
            <a:r>
              <a:rPr kumimoji="1" lang="ja-JP" altLang="en-US" sz="1200" b="0" i="0" u="none" strike="noStrike" cap="none" normalizeH="0" baseline="0" dirty="0">
                <a:ln>
                  <a:noFill/>
                </a:ln>
                <a:effectLst/>
                <a:latin typeface="游明朝" panose="02020400000000000000" pitchFamily="18" charset="-128"/>
                <a:ea typeface="游明朝" panose="02020400000000000000" pitchFamily="18" charset="-128"/>
                <a:cs typeface="Times New Roman" pitchFamily="18" charset="0"/>
              </a:rPr>
              <a:t>の催事スペースの陳列・最終日</a:t>
            </a:r>
            <a:r>
              <a:rPr kumimoji="1" lang="en-US" altLang="ja-JP" sz="1200" b="0" i="0" u="none" strike="noStrike" cap="none" normalizeH="0" baseline="0" dirty="0">
                <a:ln>
                  <a:noFill/>
                </a:ln>
                <a:effectLst/>
                <a:latin typeface="游明朝" panose="02020400000000000000" pitchFamily="18" charset="-128"/>
                <a:ea typeface="游明朝" panose="02020400000000000000" pitchFamily="18" charset="-128"/>
                <a:cs typeface="Times New Roman" pitchFamily="18" charset="0"/>
              </a:rPr>
              <a:t>(</a:t>
            </a:r>
            <a:r>
              <a:rPr kumimoji="1" lang="ja-JP" altLang="en-US" sz="1200" b="0" i="0" u="none" strike="noStrike" cap="none" normalizeH="0" baseline="0" dirty="0">
                <a:ln>
                  <a:noFill/>
                </a:ln>
                <a:effectLst/>
                <a:latin typeface="游明朝" panose="02020400000000000000" pitchFamily="18" charset="-128"/>
                <a:ea typeface="游明朝" panose="02020400000000000000" pitchFamily="18" charset="-128"/>
                <a:cs typeface="Times New Roman" pitchFamily="18" charset="0"/>
              </a:rPr>
              <a:t>火曜日</a:t>
            </a:r>
            <a:r>
              <a:rPr kumimoji="1" lang="en-US" altLang="ja-JP" sz="1200" b="0" i="0" u="none" strike="noStrike" cap="none" normalizeH="0" baseline="0" dirty="0">
                <a:ln>
                  <a:noFill/>
                </a:ln>
                <a:effectLst/>
                <a:latin typeface="游明朝" panose="02020400000000000000" pitchFamily="18" charset="-128"/>
                <a:ea typeface="游明朝" panose="02020400000000000000" pitchFamily="18" charset="-128"/>
                <a:cs typeface="Times New Roman" pitchFamily="18" charset="0"/>
              </a:rPr>
              <a:t>)</a:t>
            </a:r>
            <a:r>
              <a:rPr kumimoji="1" lang="ja-JP" altLang="en-US" sz="1200" b="0" i="0" u="none" strike="noStrike" cap="none" normalizeH="0" baseline="0" dirty="0">
                <a:ln>
                  <a:noFill/>
                </a:ln>
                <a:effectLst/>
                <a:latin typeface="游明朝" panose="02020400000000000000" pitchFamily="18" charset="-128"/>
                <a:ea typeface="游明朝" panose="02020400000000000000" pitchFamily="18" charset="-128"/>
                <a:cs typeface="Times New Roman" pitchFamily="18" charset="0"/>
              </a:rPr>
              <a:t>の撤去</a:t>
            </a:r>
            <a:endParaRPr kumimoji="1" lang="en-US" altLang="ja-JP" sz="1200" b="0" i="0" u="none" strike="noStrike" cap="none" normalizeH="0" baseline="0" dirty="0">
              <a:ln>
                <a:noFill/>
              </a:ln>
              <a:effectLst/>
              <a:latin typeface="游明朝" panose="02020400000000000000" pitchFamily="18" charset="-128"/>
              <a:ea typeface="游明朝" panose="02020400000000000000" pitchFamily="18" charset="-128"/>
              <a:cs typeface="Times New Roman" pitchFamily="18" charset="0"/>
            </a:endParaRPr>
          </a:p>
          <a:p>
            <a:pPr marL="0" marR="0" lvl="0" indent="0" algn="l" defTabSz="914400" rtl="0" eaLnBrk="0" fontAlgn="base" latinLnBrk="0" hangingPunct="0">
              <a:spcBef>
                <a:spcPct val="0"/>
              </a:spcBef>
              <a:spcAft>
                <a:spcPct val="0"/>
              </a:spcAft>
              <a:buClrTx/>
              <a:buSzTx/>
              <a:tabLst/>
            </a:pPr>
            <a:r>
              <a:rPr lang="ja-JP" altLang="en-US" sz="1200" dirty="0">
                <a:latin typeface="游明朝" panose="02020400000000000000" pitchFamily="18" charset="-128"/>
                <a:ea typeface="游明朝" panose="02020400000000000000" pitchFamily="18" charset="-128"/>
                <a:cs typeface="Times New Roman" pitchFamily="18" charset="0"/>
              </a:rPr>
              <a:t>　　</a:t>
            </a:r>
            <a:r>
              <a:rPr lang="en-US" altLang="ja-JP" sz="1200" dirty="0">
                <a:latin typeface="游明朝" panose="02020400000000000000" pitchFamily="18" charset="-128"/>
                <a:ea typeface="游明朝" panose="02020400000000000000" pitchFamily="18" charset="-128"/>
                <a:cs typeface="Times New Roman" pitchFamily="18" charset="0"/>
              </a:rPr>
              <a:t>※</a:t>
            </a:r>
            <a:r>
              <a:rPr lang="ja-JP" altLang="en-US" sz="1200" dirty="0">
                <a:latin typeface="游明朝" panose="02020400000000000000" pitchFamily="18" charset="-128"/>
                <a:ea typeface="游明朝" panose="02020400000000000000" pitchFamily="18" charset="-128"/>
                <a:cs typeface="Times New Roman" pitchFamily="18" charset="0"/>
              </a:rPr>
              <a:t>ブースづくり及び撤去は出展企業様自身で行っていただきます。</a:t>
            </a:r>
            <a:endParaRPr kumimoji="1" lang="en-US" altLang="ja-JP" sz="1200" b="0" i="0" u="none" strike="noStrike" cap="none" normalizeH="0" baseline="0" dirty="0">
              <a:ln>
                <a:noFill/>
              </a:ln>
              <a:effectLst/>
              <a:latin typeface="游明朝" panose="02020400000000000000" pitchFamily="18" charset="-128"/>
              <a:ea typeface="游明朝" panose="02020400000000000000" pitchFamily="18" charset="-128"/>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tabLst/>
            </a:pPr>
            <a:r>
              <a:rPr kumimoji="1" lang="ja-JP" altLang="en-US" sz="1200" b="0" i="0" u="none" strike="noStrike" cap="none" normalizeH="0" baseline="0" dirty="0">
                <a:ln>
                  <a:noFill/>
                </a:ln>
                <a:effectLst/>
                <a:latin typeface="游明朝" panose="02020400000000000000" pitchFamily="18" charset="-128"/>
                <a:ea typeface="游明朝" panose="02020400000000000000" pitchFamily="18" charset="-128"/>
                <a:cs typeface="Times New Roman" pitchFamily="18" charset="0"/>
              </a:rPr>
              <a:t>　●</a:t>
            </a:r>
            <a:r>
              <a:rPr lang="ja-JP" altLang="en-US" sz="1200" dirty="0">
                <a:latin typeface="游明朝" panose="02020400000000000000" pitchFamily="18" charset="-128"/>
                <a:ea typeface="游明朝" panose="02020400000000000000" pitchFamily="18" charset="-128"/>
                <a:cs typeface="Times New Roman" pitchFamily="18" charset="0"/>
              </a:rPr>
              <a:t>（最低でも）金・土・日の売場での接客販売</a:t>
            </a:r>
            <a:endParaRPr lang="en-US" altLang="ja-JP" sz="1200" dirty="0">
              <a:latin typeface="游明朝" panose="02020400000000000000" pitchFamily="18" charset="-128"/>
              <a:ea typeface="游明朝" panose="02020400000000000000" pitchFamily="18" charset="-128"/>
              <a:cs typeface="Times New Roman" pitchFamily="18" charset="0"/>
            </a:endParaRPr>
          </a:p>
          <a:p>
            <a:pPr marL="0" marR="0" lvl="0" indent="0" algn="l" defTabSz="914400" rtl="0" eaLnBrk="0" fontAlgn="base" latinLnBrk="0" hangingPunct="0">
              <a:spcBef>
                <a:spcPct val="0"/>
              </a:spcBef>
              <a:spcAft>
                <a:spcPct val="0"/>
              </a:spcAft>
              <a:buClrTx/>
              <a:buSzTx/>
              <a:tabLst/>
            </a:pPr>
            <a:r>
              <a:rPr kumimoji="1" lang="ja-JP" altLang="en-US" sz="1200" b="0" i="0" u="none" strike="noStrike" cap="none" normalizeH="0" baseline="0" dirty="0">
                <a:ln>
                  <a:noFill/>
                </a:ln>
                <a:effectLst/>
                <a:latin typeface="游明朝" panose="02020400000000000000" pitchFamily="18" charset="-128"/>
                <a:ea typeface="游明朝" panose="02020400000000000000" pitchFamily="18" charset="-128"/>
                <a:cs typeface="Times New Roman" pitchFamily="18" charset="0"/>
              </a:rPr>
              <a:t>　　</a:t>
            </a:r>
            <a:r>
              <a:rPr kumimoji="1" lang="en-US" altLang="ja-JP" sz="1200" b="0" i="0" u="none" strike="noStrike" cap="none" normalizeH="0" baseline="0" dirty="0">
                <a:ln>
                  <a:noFill/>
                </a:ln>
                <a:effectLst/>
                <a:latin typeface="游明朝" panose="02020400000000000000" pitchFamily="18" charset="-128"/>
                <a:ea typeface="游明朝" panose="02020400000000000000" pitchFamily="18" charset="-128"/>
                <a:cs typeface="Times New Roman" pitchFamily="18" charset="0"/>
              </a:rPr>
              <a:t>※</a:t>
            </a:r>
            <a:r>
              <a:rPr kumimoji="1" lang="ja-JP" altLang="en-US" sz="1200" b="0" i="0" u="none" strike="noStrike" cap="none" normalizeH="0" baseline="0" dirty="0">
                <a:ln>
                  <a:noFill/>
                </a:ln>
                <a:effectLst/>
                <a:latin typeface="游明朝" panose="02020400000000000000" pitchFamily="18" charset="-128"/>
                <a:ea typeface="游明朝" panose="02020400000000000000" pitchFamily="18" charset="-128"/>
                <a:cs typeface="Times New Roman" pitchFamily="18" charset="0"/>
              </a:rPr>
              <a:t>その他平日でも可能な限り</a:t>
            </a:r>
            <a:r>
              <a:rPr kumimoji="1" lang="en-US" altLang="ja-JP" sz="1200" b="0" i="0" u="none" strike="noStrike" cap="none" normalizeH="0" baseline="0" dirty="0">
                <a:ln>
                  <a:noFill/>
                </a:ln>
                <a:effectLst/>
                <a:latin typeface="游明朝" panose="02020400000000000000" pitchFamily="18" charset="-128"/>
                <a:ea typeface="游明朝" panose="02020400000000000000" pitchFamily="18" charset="-128"/>
                <a:cs typeface="Times New Roman" pitchFamily="18" charset="0"/>
              </a:rPr>
              <a:t>(</a:t>
            </a:r>
            <a:r>
              <a:rPr kumimoji="1" lang="ja-JP" altLang="en-US" sz="1200" b="0" i="0" u="none" strike="noStrike" cap="none" normalizeH="0" baseline="0" dirty="0">
                <a:ln>
                  <a:noFill/>
                </a:ln>
                <a:effectLst/>
                <a:latin typeface="游明朝" panose="02020400000000000000" pitchFamily="18" charset="-128"/>
                <a:ea typeface="游明朝" panose="02020400000000000000" pitchFamily="18" charset="-128"/>
                <a:cs typeface="Times New Roman" pitchFamily="18" charset="0"/>
              </a:rPr>
              <a:t>特に夕方の帰宅時間帯</a:t>
            </a:r>
            <a:r>
              <a:rPr kumimoji="1" lang="en-US" altLang="ja-JP" sz="1200" b="0" i="0" u="none" strike="noStrike" cap="none" normalizeH="0" baseline="0" dirty="0">
                <a:ln>
                  <a:noFill/>
                </a:ln>
                <a:effectLst/>
                <a:latin typeface="游明朝" panose="02020400000000000000" pitchFamily="18" charset="-128"/>
                <a:ea typeface="游明朝" panose="02020400000000000000" pitchFamily="18" charset="-128"/>
                <a:cs typeface="Times New Roman" pitchFamily="18" charset="0"/>
              </a:rPr>
              <a:t>)</a:t>
            </a:r>
            <a:r>
              <a:rPr kumimoji="1" lang="ja-JP" altLang="en-US" sz="1200" b="0" i="0" u="none" strike="noStrike" cap="none" normalizeH="0" baseline="0" dirty="0">
                <a:ln>
                  <a:noFill/>
                </a:ln>
                <a:effectLst/>
                <a:latin typeface="游明朝" panose="02020400000000000000" pitchFamily="18" charset="-128"/>
                <a:ea typeface="游明朝" panose="02020400000000000000" pitchFamily="18" charset="-128"/>
                <a:cs typeface="Times New Roman" pitchFamily="18" charset="0"/>
              </a:rPr>
              <a:t>接客販売お願いします。</a:t>
            </a:r>
            <a:endParaRPr kumimoji="1" lang="en-US" altLang="ja-JP" sz="1200" b="0" i="0" u="none" strike="noStrike" cap="none" normalizeH="0" baseline="0" dirty="0">
              <a:ln>
                <a:noFill/>
              </a:ln>
              <a:effectLst/>
              <a:latin typeface="游明朝" panose="02020400000000000000" pitchFamily="18" charset="-128"/>
              <a:ea typeface="游明朝" panose="02020400000000000000" pitchFamily="18" charset="-128"/>
              <a:cs typeface="Times New Roman" pitchFamily="18" charset="0"/>
            </a:endParaRPr>
          </a:p>
          <a:p>
            <a:pPr marL="0" marR="0" lvl="0" indent="0" algn="l" defTabSz="914400" rtl="0" eaLnBrk="0" fontAlgn="base" latinLnBrk="0" hangingPunct="0">
              <a:spcBef>
                <a:spcPct val="0"/>
              </a:spcBef>
              <a:spcAft>
                <a:spcPct val="0"/>
              </a:spcAft>
              <a:buClrTx/>
              <a:buSzTx/>
              <a:tabLst/>
            </a:pPr>
            <a:r>
              <a:rPr lang="ja-JP" altLang="en-US" sz="1200" dirty="0">
                <a:latin typeface="游明朝" panose="02020400000000000000" pitchFamily="18" charset="-128"/>
                <a:ea typeface="游明朝" panose="02020400000000000000" pitchFamily="18" charset="-128"/>
                <a:cs typeface="Times New Roman" pitchFamily="18" charset="0"/>
              </a:rPr>
              <a:t>　　</a:t>
            </a:r>
            <a:r>
              <a:rPr lang="en-US" altLang="ja-JP" sz="1200" dirty="0">
                <a:latin typeface="游明朝" panose="02020400000000000000" pitchFamily="18" charset="-128"/>
                <a:ea typeface="游明朝" panose="02020400000000000000" pitchFamily="18" charset="-128"/>
                <a:cs typeface="Times New Roman" pitchFamily="18" charset="0"/>
              </a:rPr>
              <a:t>※</a:t>
            </a:r>
            <a:r>
              <a:rPr lang="ja-JP" altLang="en-US" sz="1200" dirty="0">
                <a:latin typeface="游明朝" panose="02020400000000000000" pitchFamily="18" charset="-128"/>
                <a:ea typeface="游明朝" panose="02020400000000000000" pitchFamily="18" charset="-128"/>
                <a:cs typeface="Times New Roman" pitchFamily="18" charset="0"/>
              </a:rPr>
              <a:t>不在の場合でも、出展費用（</a:t>
            </a:r>
            <a:r>
              <a:rPr lang="en-US" altLang="ja-JP" sz="1200" dirty="0">
                <a:latin typeface="游明朝" panose="02020400000000000000" pitchFamily="18" charset="-128"/>
                <a:ea typeface="游明朝" panose="02020400000000000000" pitchFamily="18" charset="-128"/>
                <a:cs typeface="Times New Roman" pitchFamily="18" charset="0"/>
              </a:rPr>
              <a:t>1</a:t>
            </a:r>
            <a:r>
              <a:rPr lang="ja-JP" altLang="en-US" sz="1200" dirty="0">
                <a:latin typeface="游明朝" panose="02020400000000000000" pitchFamily="18" charset="-128"/>
                <a:ea typeface="游明朝" panose="02020400000000000000" pitchFamily="18" charset="-128"/>
                <a:cs typeface="Times New Roman" pitchFamily="18" charset="0"/>
              </a:rPr>
              <a:t>万円）の日割りは行いません。 ご了承ください。</a:t>
            </a:r>
            <a:endParaRPr lang="en-US" altLang="ja-JP" sz="1200" dirty="0">
              <a:latin typeface="游明朝" panose="02020400000000000000" pitchFamily="18" charset="-128"/>
              <a:ea typeface="游明朝" panose="02020400000000000000" pitchFamily="18" charset="-128"/>
              <a:cs typeface="Times New Roman" pitchFamily="18" charset="0"/>
            </a:endParaRPr>
          </a:p>
          <a:p>
            <a:pPr eaLnBrk="0" fontAlgn="base" hangingPunct="0">
              <a:lnSpc>
                <a:spcPct val="150000"/>
              </a:lnSpc>
              <a:spcBef>
                <a:spcPct val="0"/>
              </a:spcBef>
              <a:spcAft>
                <a:spcPct val="0"/>
              </a:spcAft>
            </a:pPr>
            <a:r>
              <a:rPr kumimoji="1" lang="ja-JP" altLang="en-US" sz="1200" b="0" i="0" u="none" strike="noStrike" cap="none" normalizeH="0" baseline="0" dirty="0">
                <a:ln>
                  <a:noFill/>
                </a:ln>
                <a:effectLst/>
                <a:latin typeface="游明朝" panose="02020400000000000000" pitchFamily="18" charset="-128"/>
                <a:ea typeface="游明朝" panose="02020400000000000000" pitchFamily="18" charset="-128"/>
                <a:cs typeface="Times New Roman" pitchFamily="18" charset="0"/>
              </a:rPr>
              <a:t>　●期間中は積極的な試食・試飲のご対応をお願いします。</a:t>
            </a:r>
            <a:endParaRPr kumimoji="1" lang="en-US" altLang="ja-JP" sz="1200" b="0" i="0" u="none" strike="noStrike" cap="none" normalizeH="0" baseline="0" dirty="0">
              <a:ln>
                <a:noFill/>
              </a:ln>
              <a:effectLst/>
              <a:latin typeface="游明朝" panose="02020400000000000000" pitchFamily="18" charset="-128"/>
              <a:ea typeface="游明朝" panose="02020400000000000000" pitchFamily="18" charset="-128"/>
              <a:cs typeface="Times New Roman" pitchFamily="18" charset="0"/>
            </a:endParaRPr>
          </a:p>
          <a:p>
            <a:pPr eaLnBrk="0" fontAlgn="base" hangingPunct="0">
              <a:lnSpc>
                <a:spcPct val="150000"/>
              </a:lnSpc>
              <a:spcBef>
                <a:spcPct val="0"/>
              </a:spcBef>
              <a:spcAft>
                <a:spcPct val="0"/>
              </a:spcAft>
            </a:pPr>
            <a:endParaRPr kumimoji="1" lang="en-US" altLang="ja-JP" sz="1200" b="0" i="0" u="none" strike="noStrike" cap="none" normalizeH="0" baseline="0" dirty="0">
              <a:ln>
                <a:noFill/>
              </a:ln>
              <a:effectLst/>
              <a:latin typeface="BIZ UDPゴシック" panose="020B0400000000000000" pitchFamily="50" charset="-128"/>
              <a:ea typeface="BIZ UDPゴシック" panose="020B0400000000000000" pitchFamily="50" charset="-128"/>
              <a:cs typeface="Times New Roman" pitchFamily="18" charset="0"/>
            </a:endParaRPr>
          </a:p>
          <a:p>
            <a:pPr>
              <a:lnSpc>
                <a:spcPct val="150000"/>
              </a:lnSpc>
            </a:pPr>
            <a:r>
              <a:rPr lang="ja-JP" altLang="en-US" sz="1200" b="1" dirty="0">
                <a:solidFill>
                  <a:srgbClr val="FF0000"/>
                </a:solidFill>
                <a:latin typeface="BIZ UDPゴシック" panose="020B0400000000000000" pitchFamily="50" charset="-128"/>
                <a:ea typeface="BIZ UDPゴシック" panose="020B0400000000000000" pitchFamily="50" charset="-128"/>
              </a:rPr>
              <a:t>≪売台について≫</a:t>
            </a:r>
            <a:endParaRPr lang="en-US" altLang="ja-JP" sz="1200" b="1" dirty="0">
              <a:solidFill>
                <a:srgbClr val="FF0000"/>
              </a:solidFill>
              <a:latin typeface="BIZ UDPゴシック" panose="020B0400000000000000" pitchFamily="50" charset="-128"/>
              <a:ea typeface="BIZ UDPゴシック" panose="020B0400000000000000" pitchFamily="50" charset="-128"/>
            </a:endParaRPr>
          </a:p>
          <a:p>
            <a:pPr>
              <a:lnSpc>
                <a:spcPct val="150000"/>
              </a:lnSpc>
            </a:pPr>
            <a:r>
              <a:rPr lang="ja-JP" altLang="en-US" sz="1200" dirty="0">
                <a:latin typeface="BIZ UDPゴシック" panose="020B0400000000000000" pitchFamily="50" charset="-128"/>
                <a:ea typeface="BIZ UDPゴシック" panose="020B0400000000000000" pitchFamily="50" charset="-128"/>
              </a:rPr>
              <a:t>　 ●</a:t>
            </a:r>
            <a:r>
              <a:rPr lang="ja-JP" altLang="en-US" sz="1200" dirty="0">
                <a:latin typeface="游明朝" panose="02020400000000000000" pitchFamily="18" charset="-128"/>
                <a:ea typeface="游明朝" panose="02020400000000000000" pitchFamily="18" charset="-128"/>
              </a:rPr>
              <a:t>売台</a:t>
            </a:r>
            <a:r>
              <a:rPr lang="en-US" altLang="ja-JP" sz="1200" dirty="0">
                <a:latin typeface="游明朝" panose="02020400000000000000" pitchFamily="18" charset="-128"/>
                <a:ea typeface="游明朝" panose="02020400000000000000" pitchFamily="18" charset="-128"/>
              </a:rPr>
              <a:t>1</a:t>
            </a:r>
            <a:r>
              <a:rPr lang="ja-JP" altLang="en-US" sz="1200" dirty="0">
                <a:latin typeface="游明朝" panose="02020400000000000000" pitchFamily="18" charset="-128"/>
                <a:ea typeface="游明朝" panose="02020400000000000000" pitchFamily="18" charset="-128"/>
              </a:rPr>
              <a:t>台のスペースは</a:t>
            </a:r>
            <a:r>
              <a:rPr lang="en-US" altLang="ja-JP" sz="1200" dirty="0">
                <a:latin typeface="游明朝" panose="02020400000000000000" pitchFamily="18" charset="-128"/>
                <a:ea typeface="游明朝" panose="02020400000000000000" pitchFamily="18" charset="-128"/>
              </a:rPr>
              <a:t>W1500×D600×H900</a:t>
            </a:r>
            <a:r>
              <a:rPr lang="ja-JP" altLang="en-US" sz="1200" dirty="0">
                <a:latin typeface="游明朝" panose="02020400000000000000" pitchFamily="18" charset="-128"/>
                <a:ea typeface="游明朝" panose="02020400000000000000" pitchFamily="18" charset="-128"/>
              </a:rPr>
              <a:t>です。</a:t>
            </a:r>
            <a:endParaRPr lang="en-US" altLang="ja-JP" sz="1200" dirty="0">
              <a:latin typeface="游明朝" panose="02020400000000000000" pitchFamily="18" charset="-128"/>
              <a:ea typeface="游明朝" panose="02020400000000000000" pitchFamily="18" charset="-128"/>
            </a:endParaRPr>
          </a:p>
          <a:p>
            <a:pPr marL="261938" indent="-261938">
              <a:lnSpc>
                <a:spcPct val="150000"/>
              </a:lnSpc>
            </a:pPr>
            <a:r>
              <a:rPr kumimoji="1" lang="ja-JP" altLang="en-US" sz="1200" dirty="0">
                <a:latin typeface="游明朝" panose="02020400000000000000" pitchFamily="18" charset="-128"/>
                <a:ea typeface="游明朝" panose="02020400000000000000" pitchFamily="18" charset="-128"/>
              </a:rPr>
              <a:t>　●売台には、</a:t>
            </a:r>
            <a:r>
              <a:rPr kumimoji="1" lang="en-US" altLang="ja-JP" sz="1200" dirty="0">
                <a:latin typeface="游明朝" panose="02020400000000000000" pitchFamily="18" charset="-128"/>
                <a:ea typeface="游明朝" panose="02020400000000000000" pitchFamily="18" charset="-128"/>
              </a:rPr>
              <a:t>W230×D250×H230</a:t>
            </a:r>
            <a:r>
              <a:rPr kumimoji="1" lang="ja-JP" altLang="en-US" sz="1200" dirty="0">
                <a:latin typeface="游明朝" panose="02020400000000000000" pitchFamily="18" charset="-128"/>
                <a:ea typeface="游明朝" panose="02020400000000000000" pitchFamily="18" charset="-128"/>
              </a:rPr>
              <a:t>のサイコロを</a:t>
            </a:r>
            <a:r>
              <a:rPr kumimoji="1" lang="en-US" altLang="ja-JP" sz="1200" dirty="0">
                <a:latin typeface="游明朝" panose="02020400000000000000" pitchFamily="18" charset="-128"/>
                <a:ea typeface="游明朝" panose="02020400000000000000" pitchFamily="18" charset="-128"/>
              </a:rPr>
              <a:t>4</a:t>
            </a:r>
            <a:r>
              <a:rPr kumimoji="1" lang="ja-JP" altLang="en-US" sz="1200" dirty="0">
                <a:latin typeface="游明朝" panose="02020400000000000000" pitchFamily="18" charset="-128"/>
                <a:ea typeface="游明朝" panose="02020400000000000000" pitchFamily="18" charset="-128"/>
              </a:rPr>
              <a:t>台を置いております。陳列備品とし　　てご利用ください。</a:t>
            </a:r>
            <a:endParaRPr kumimoji="1" lang="en-US" altLang="ja-JP" sz="1200" dirty="0">
              <a:latin typeface="游明朝" panose="02020400000000000000" pitchFamily="18" charset="-128"/>
              <a:ea typeface="游明朝" panose="02020400000000000000" pitchFamily="18" charset="-128"/>
            </a:endParaRPr>
          </a:p>
          <a:p>
            <a:pPr>
              <a:lnSpc>
                <a:spcPct val="150000"/>
              </a:lnSpc>
            </a:pPr>
            <a:r>
              <a:rPr lang="ja-JP" altLang="en-US" sz="1200" dirty="0">
                <a:latin typeface="游明朝" panose="02020400000000000000" pitchFamily="18" charset="-128"/>
                <a:ea typeface="游明朝" panose="02020400000000000000" pitchFamily="18" charset="-128"/>
              </a:rPr>
              <a:t>　●売台及びサイコロには布を巻いておりません。ご自身にて自由に装飾ください。</a:t>
            </a:r>
            <a:endParaRPr lang="en-US" altLang="ja-JP" sz="1200" dirty="0">
              <a:latin typeface="游明朝" panose="02020400000000000000" pitchFamily="18" charset="-128"/>
              <a:ea typeface="游明朝" panose="02020400000000000000" pitchFamily="18" charset="-128"/>
            </a:endParaRPr>
          </a:p>
          <a:p>
            <a:pPr>
              <a:lnSpc>
                <a:spcPct val="150000"/>
              </a:lnSpc>
            </a:pPr>
            <a:r>
              <a:rPr lang="ja-JP" altLang="en-US" sz="1200" dirty="0">
                <a:latin typeface="游明朝" panose="02020400000000000000" pitchFamily="18" charset="-128"/>
                <a:ea typeface="游明朝" panose="02020400000000000000" pitchFamily="18" charset="-128"/>
              </a:rPr>
              <a:t>　●売台の下はストック保管場所としてご利用いただけます。</a:t>
            </a:r>
            <a:endParaRPr lang="en-US" altLang="ja-JP" sz="1200" dirty="0">
              <a:latin typeface="游明朝" panose="02020400000000000000" pitchFamily="18" charset="-128"/>
              <a:ea typeface="游明朝" panose="02020400000000000000" pitchFamily="18" charset="-128"/>
            </a:endParaRPr>
          </a:p>
          <a:p>
            <a:pPr>
              <a:lnSpc>
                <a:spcPct val="150000"/>
              </a:lnSpc>
            </a:pPr>
            <a:endParaRPr lang="en-US" altLang="ja-JP" sz="1200" dirty="0">
              <a:latin typeface="BIZ UDPゴシック" panose="020B0400000000000000" pitchFamily="50" charset="-128"/>
              <a:ea typeface="BIZ UDPゴシック" panose="020B0400000000000000" pitchFamily="50" charset="-128"/>
            </a:endParaRPr>
          </a:p>
          <a:p>
            <a:pPr>
              <a:lnSpc>
                <a:spcPct val="150000"/>
              </a:lnSpc>
            </a:pPr>
            <a:r>
              <a:rPr lang="ja-JP" altLang="en-US" sz="1200" b="1" dirty="0">
                <a:solidFill>
                  <a:srgbClr val="FF0000"/>
                </a:solidFill>
                <a:latin typeface="BIZ UDPゴシック" panose="020B0400000000000000" pitchFamily="50" charset="-128"/>
                <a:ea typeface="BIZ UDPゴシック" panose="020B0400000000000000" pitchFamily="50" charset="-128"/>
              </a:rPr>
              <a:t>≪使用備品について≫</a:t>
            </a:r>
            <a:endParaRPr lang="en-US" altLang="ja-JP" sz="1200" b="1" dirty="0">
              <a:solidFill>
                <a:srgbClr val="FF0000"/>
              </a:solidFill>
              <a:latin typeface="BIZ UDPゴシック" panose="020B0400000000000000" pitchFamily="50" charset="-128"/>
              <a:ea typeface="BIZ UDPゴシック" panose="020B0400000000000000" pitchFamily="50" charset="-128"/>
            </a:endParaRPr>
          </a:p>
          <a:p>
            <a:pPr>
              <a:lnSpc>
                <a:spcPct val="150000"/>
              </a:lnSpc>
            </a:pPr>
            <a:r>
              <a:rPr lang="ja-JP" altLang="en-US" sz="1200" dirty="0">
                <a:latin typeface="BIZ UDPゴシック" panose="020B0400000000000000" pitchFamily="50" charset="-128"/>
                <a:ea typeface="BIZ UDPゴシック" panose="020B0400000000000000" pitchFamily="50" charset="-128"/>
              </a:rPr>
              <a:t>　 ●</a:t>
            </a:r>
            <a:r>
              <a:rPr lang="ja-JP" altLang="en-US" sz="1200" dirty="0">
                <a:latin typeface="游明朝" panose="02020400000000000000" pitchFamily="18" charset="-128"/>
                <a:ea typeface="游明朝" panose="02020400000000000000" pitchFamily="18" charset="-128"/>
              </a:rPr>
              <a:t>事前申請をお願いいたします。</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別紙の</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催事販売確認票</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に必ずご記入ください。</a:t>
            </a:r>
            <a:endParaRPr lang="en-US" altLang="ja-JP" sz="1200" dirty="0">
              <a:latin typeface="游明朝" panose="02020400000000000000" pitchFamily="18" charset="-128"/>
              <a:ea typeface="游明朝" panose="02020400000000000000" pitchFamily="18" charset="-128"/>
            </a:endParaRPr>
          </a:p>
          <a:p>
            <a:pPr>
              <a:lnSpc>
                <a:spcPct val="150000"/>
              </a:lnSpc>
            </a:pPr>
            <a:r>
              <a:rPr lang="en-US" altLang="ja-JP" sz="1200" dirty="0">
                <a:latin typeface="游明朝" panose="02020400000000000000" pitchFamily="18" charset="-128"/>
                <a:ea typeface="游明朝" panose="02020400000000000000" pitchFamily="18" charset="-128"/>
              </a:rPr>
              <a:t>    </a:t>
            </a:r>
            <a:r>
              <a:rPr lang="ja-JP" altLang="en-US" sz="1200" dirty="0">
                <a:latin typeface="游明朝" panose="02020400000000000000" pitchFamily="18" charset="-128"/>
                <a:ea typeface="游明朝" panose="02020400000000000000" pitchFamily="18" charset="-128"/>
              </a:rPr>
              <a:t>●都合上、</a:t>
            </a:r>
            <a:r>
              <a:rPr lang="ja-JP" altLang="en-US" sz="1200" dirty="0">
                <a:solidFill>
                  <a:srgbClr val="FF0000"/>
                </a:solidFill>
                <a:latin typeface="游明朝" panose="02020400000000000000" pitchFamily="18" charset="-128"/>
                <a:ea typeface="游明朝" panose="02020400000000000000" pitchFamily="18" charset="-128"/>
              </a:rPr>
              <a:t>１００</a:t>
            </a:r>
            <a:r>
              <a:rPr lang="en-US" altLang="ja-JP" sz="1200" dirty="0">
                <a:solidFill>
                  <a:srgbClr val="FF0000"/>
                </a:solidFill>
                <a:latin typeface="游明朝" panose="02020400000000000000" pitchFamily="18" charset="-128"/>
                <a:ea typeface="游明朝" panose="02020400000000000000" pitchFamily="18" charset="-128"/>
              </a:rPr>
              <a:t>V</a:t>
            </a:r>
            <a:r>
              <a:rPr lang="ja-JP" altLang="en-US" sz="1200" dirty="0">
                <a:solidFill>
                  <a:srgbClr val="FF0000"/>
                </a:solidFill>
                <a:latin typeface="游明朝" panose="02020400000000000000" pitchFamily="18" charset="-128"/>
                <a:ea typeface="游明朝" panose="02020400000000000000" pitchFamily="18" charset="-128"/>
              </a:rPr>
              <a:t>電源</a:t>
            </a:r>
            <a:r>
              <a:rPr lang="ja-JP" altLang="en-US" sz="1200" dirty="0">
                <a:latin typeface="游明朝" panose="02020400000000000000" pitchFamily="18" charset="-128"/>
                <a:ea typeface="游明朝" panose="02020400000000000000" pitchFamily="18" charset="-128"/>
              </a:rPr>
              <a:t>及び</a:t>
            </a:r>
            <a:r>
              <a:rPr lang="ja-JP" altLang="en-US" sz="1200" dirty="0">
                <a:solidFill>
                  <a:srgbClr val="FF0000"/>
                </a:solidFill>
                <a:latin typeface="游明朝" panose="02020400000000000000" pitchFamily="18" charset="-128"/>
                <a:ea typeface="游明朝" panose="02020400000000000000" pitchFamily="18" charset="-128"/>
              </a:rPr>
              <a:t>１，５００</a:t>
            </a:r>
            <a:r>
              <a:rPr lang="en-US" altLang="ja-JP" sz="1200" dirty="0">
                <a:solidFill>
                  <a:srgbClr val="FF0000"/>
                </a:solidFill>
                <a:latin typeface="游明朝" panose="02020400000000000000" pitchFamily="18" charset="-128"/>
                <a:ea typeface="游明朝" panose="02020400000000000000" pitchFamily="18" charset="-128"/>
              </a:rPr>
              <a:t>W</a:t>
            </a:r>
            <a:r>
              <a:rPr lang="ja-JP" altLang="en-US" sz="1200" dirty="0">
                <a:latin typeface="游明朝" panose="02020400000000000000" pitchFamily="18" charset="-128"/>
                <a:ea typeface="游明朝" panose="02020400000000000000" pitchFamily="18" charset="-128"/>
              </a:rPr>
              <a:t>まで使用できます。</a:t>
            </a:r>
            <a:endParaRPr lang="en-US" altLang="ja-JP" sz="1200" dirty="0">
              <a:latin typeface="游明朝" panose="02020400000000000000" pitchFamily="18" charset="-128"/>
              <a:ea typeface="游明朝" panose="02020400000000000000" pitchFamily="18" charset="-128"/>
            </a:endParaRPr>
          </a:p>
          <a:p>
            <a:pPr>
              <a:lnSpc>
                <a:spcPct val="150000"/>
              </a:lnSpc>
            </a:pPr>
            <a:r>
              <a:rPr lang="ja-JP" altLang="en-US" sz="1200" dirty="0">
                <a:latin typeface="游明朝" panose="02020400000000000000" pitchFamily="18" charset="-128"/>
                <a:ea typeface="游明朝" panose="02020400000000000000" pitchFamily="18" charset="-128"/>
              </a:rPr>
              <a:t>　　</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２００</a:t>
            </a:r>
            <a:r>
              <a:rPr lang="en-US" altLang="ja-JP" sz="1200" dirty="0">
                <a:latin typeface="游明朝" panose="02020400000000000000" pitchFamily="18" charset="-128"/>
                <a:ea typeface="游明朝" panose="02020400000000000000" pitchFamily="18" charset="-128"/>
              </a:rPr>
              <a:t>V</a:t>
            </a:r>
            <a:r>
              <a:rPr lang="ja-JP" altLang="en-US" sz="1200" dirty="0">
                <a:latin typeface="游明朝" panose="02020400000000000000" pitchFamily="18" charset="-128"/>
                <a:ea typeface="游明朝" panose="02020400000000000000" pitchFamily="18" charset="-128"/>
              </a:rPr>
              <a:t>はご相談ください。</a:t>
            </a:r>
            <a:endParaRPr lang="en-US" altLang="ja-JP" sz="1200" dirty="0">
              <a:latin typeface="游明朝" panose="02020400000000000000" pitchFamily="18" charset="-128"/>
              <a:ea typeface="游明朝" panose="02020400000000000000" pitchFamily="18" charset="-128"/>
            </a:endParaRPr>
          </a:p>
          <a:p>
            <a:pPr>
              <a:lnSpc>
                <a:spcPct val="150000"/>
              </a:lnSpc>
            </a:pPr>
            <a:r>
              <a:rPr lang="ja-JP" altLang="en-US" sz="1200" dirty="0">
                <a:latin typeface="游明朝" panose="02020400000000000000" pitchFamily="18" charset="-128"/>
                <a:ea typeface="游明朝" panose="02020400000000000000" pitchFamily="18" charset="-128"/>
              </a:rPr>
              <a:t>　●</a:t>
            </a:r>
            <a:r>
              <a:rPr lang="ja-JP" altLang="en-US" sz="1200" dirty="0">
                <a:solidFill>
                  <a:srgbClr val="FF0000"/>
                </a:solidFill>
                <a:latin typeface="游明朝" panose="02020400000000000000" pitchFamily="18" charset="-128"/>
                <a:ea typeface="游明朝" panose="02020400000000000000" pitchFamily="18" charset="-128"/>
              </a:rPr>
              <a:t>海外電気機器は基本使用不可</a:t>
            </a:r>
            <a:r>
              <a:rPr lang="ja-JP" altLang="en-US" sz="1200" dirty="0">
                <a:latin typeface="游明朝" panose="02020400000000000000" pitchFamily="18" charset="-128"/>
                <a:ea typeface="游明朝" panose="02020400000000000000" pitchFamily="18" charset="-128"/>
              </a:rPr>
              <a:t>となっております。</a:t>
            </a:r>
            <a:endParaRPr lang="en-US" altLang="ja-JP" sz="1200" dirty="0">
              <a:latin typeface="游明朝" panose="02020400000000000000" pitchFamily="18" charset="-128"/>
              <a:ea typeface="游明朝" panose="02020400000000000000" pitchFamily="18" charset="-128"/>
            </a:endParaRPr>
          </a:p>
          <a:p>
            <a:pPr>
              <a:lnSpc>
                <a:spcPct val="150000"/>
              </a:lnSpc>
            </a:pPr>
            <a:endParaRPr lang="en-US" altLang="ja-JP" sz="1200" dirty="0">
              <a:latin typeface="BIZ UDPゴシック" panose="020B0400000000000000" pitchFamily="50" charset="-128"/>
              <a:ea typeface="BIZ UDPゴシック" panose="020B0400000000000000" pitchFamily="50" charset="-128"/>
            </a:endParaRPr>
          </a:p>
          <a:p>
            <a:pPr>
              <a:lnSpc>
                <a:spcPct val="150000"/>
              </a:lnSpc>
            </a:pPr>
            <a:r>
              <a:rPr lang="ja-JP" altLang="en-US" sz="1200" b="1" dirty="0">
                <a:solidFill>
                  <a:srgbClr val="FF0000"/>
                </a:solidFill>
                <a:latin typeface="BIZ UDPゴシック" panose="020B0400000000000000" pitchFamily="50" charset="-128"/>
                <a:ea typeface="BIZ UDPゴシック" panose="020B0400000000000000" pitchFamily="50" charset="-128"/>
              </a:rPr>
              <a:t>≪その他≫</a:t>
            </a:r>
            <a:endParaRPr lang="en-US" altLang="ja-JP" sz="1200" b="1" dirty="0">
              <a:solidFill>
                <a:srgbClr val="FF0000"/>
              </a:solidFill>
              <a:latin typeface="BIZ UDPゴシック" panose="020B0400000000000000" pitchFamily="50" charset="-128"/>
              <a:ea typeface="BIZ UDPゴシック" panose="020B0400000000000000" pitchFamily="50" charset="-128"/>
            </a:endParaRPr>
          </a:p>
          <a:p>
            <a:pPr>
              <a:lnSpc>
                <a:spcPct val="150000"/>
              </a:lnSpc>
            </a:pPr>
            <a:r>
              <a:rPr lang="ja-JP" altLang="en-US" sz="1200" dirty="0">
                <a:latin typeface="BIZ UDPゴシック" panose="020B0400000000000000" pitchFamily="50" charset="-128"/>
                <a:ea typeface="BIZ UDPゴシック" panose="020B0400000000000000" pitchFamily="50" charset="-128"/>
              </a:rPr>
              <a:t>　 </a:t>
            </a:r>
            <a:r>
              <a:rPr lang="ja-JP" altLang="en-US" sz="1200" dirty="0">
                <a:latin typeface="游明朝" panose="02020400000000000000" pitchFamily="18" charset="-128"/>
                <a:ea typeface="游明朝" panose="02020400000000000000" pitchFamily="18" charset="-128"/>
              </a:rPr>
              <a:t>●のぼり棒も設置可能ですが、必ず固定していただくようにお願いします。　</a:t>
            </a:r>
            <a:endParaRPr lang="en-US" altLang="ja-JP" sz="1200" dirty="0">
              <a:latin typeface="游明朝" panose="02020400000000000000" pitchFamily="18" charset="-128"/>
              <a:ea typeface="游明朝" panose="02020400000000000000" pitchFamily="18" charset="-128"/>
            </a:endParaRPr>
          </a:p>
          <a:p>
            <a:pPr>
              <a:lnSpc>
                <a:spcPct val="150000"/>
              </a:lnSpc>
            </a:pPr>
            <a:r>
              <a:rPr lang="ja-JP" altLang="en-US" sz="1200" dirty="0">
                <a:latin typeface="游明朝" panose="02020400000000000000" pitchFamily="18" charset="-128"/>
                <a:ea typeface="游明朝" panose="02020400000000000000" pitchFamily="18" charset="-128"/>
              </a:rPr>
              <a:t>　●試食で出たゴミは各出展者にて管理願います。</a:t>
            </a:r>
            <a:r>
              <a:rPr lang="en-US" altLang="ja-JP" sz="1200" dirty="0">
                <a:latin typeface="游明朝" panose="02020400000000000000" pitchFamily="18" charset="-128"/>
                <a:ea typeface="游明朝" panose="02020400000000000000" pitchFamily="18" charset="-128"/>
              </a:rPr>
              <a:t>※</a:t>
            </a:r>
            <a:r>
              <a:rPr lang="ja-JP" altLang="en-US" sz="1200" dirty="0">
                <a:latin typeface="游明朝" panose="02020400000000000000" pitchFamily="18" charset="-128"/>
                <a:ea typeface="游明朝" panose="02020400000000000000" pitchFamily="18" charset="-128"/>
              </a:rPr>
              <a:t>共同ゴミ捨て場が</a:t>
            </a:r>
            <a:r>
              <a:rPr lang="en-US" altLang="ja-JP" sz="1200" dirty="0">
                <a:latin typeface="游明朝" panose="02020400000000000000" pitchFamily="18" charset="-128"/>
                <a:ea typeface="游明朝" panose="02020400000000000000" pitchFamily="18" charset="-128"/>
              </a:rPr>
              <a:t>B3F</a:t>
            </a:r>
            <a:r>
              <a:rPr lang="ja-JP" altLang="en-US" sz="1200" dirty="0">
                <a:latin typeface="游明朝" panose="02020400000000000000" pitchFamily="18" charset="-128"/>
                <a:ea typeface="游明朝" panose="02020400000000000000" pitchFamily="18" charset="-128"/>
              </a:rPr>
              <a:t>にあります。</a:t>
            </a:r>
            <a:endParaRPr lang="en-US" altLang="ja-JP" sz="1200" dirty="0">
              <a:latin typeface="游明朝" panose="02020400000000000000" pitchFamily="18" charset="-128"/>
              <a:ea typeface="游明朝" panose="02020400000000000000" pitchFamily="18" charset="-128"/>
            </a:endParaRPr>
          </a:p>
          <a:p>
            <a:pPr>
              <a:lnSpc>
                <a:spcPct val="150000"/>
              </a:lnSpc>
            </a:pPr>
            <a:r>
              <a:rPr lang="ja-JP" altLang="en-US" sz="1200" dirty="0">
                <a:latin typeface="游明朝" panose="02020400000000000000" pitchFamily="18" charset="-128"/>
                <a:ea typeface="游明朝" panose="02020400000000000000" pitchFamily="18" charset="-128"/>
              </a:rPr>
              <a:t>　●売場に置けない在庫等については、ストッカーが若干ございます。ご相談ください。</a:t>
            </a:r>
            <a:endParaRPr lang="en-US" altLang="ja-JP" sz="1200" dirty="0">
              <a:latin typeface="游明朝" panose="02020400000000000000" pitchFamily="18" charset="-128"/>
              <a:ea typeface="游明朝" panose="02020400000000000000" pitchFamily="18" charset="-128"/>
            </a:endParaRPr>
          </a:p>
          <a:p>
            <a:pPr>
              <a:lnSpc>
                <a:spcPct val="150000"/>
              </a:lnSpc>
            </a:pPr>
            <a:endParaRPr lang="en-US" altLang="ja-JP" sz="1400" dirty="0"/>
          </a:p>
        </p:txBody>
      </p:sp>
      <p:cxnSp>
        <p:nvCxnSpPr>
          <p:cNvPr id="78" name="直線コネクタ 77"/>
          <p:cNvCxnSpPr/>
          <p:nvPr/>
        </p:nvCxnSpPr>
        <p:spPr>
          <a:xfrm>
            <a:off x="-891480" y="467544"/>
            <a:ext cx="8280920" cy="0"/>
          </a:xfrm>
          <a:prstGeom prst="line">
            <a:avLst/>
          </a:prstGeom>
          <a:ln w="76200">
            <a:solidFill>
              <a:srgbClr val="FC4810"/>
            </a:solidFill>
          </a:ln>
        </p:spPr>
        <p:style>
          <a:lnRef idx="1">
            <a:schemeClr val="accent1"/>
          </a:lnRef>
          <a:fillRef idx="0">
            <a:schemeClr val="accent1"/>
          </a:fillRef>
          <a:effectRef idx="0">
            <a:schemeClr val="accent1"/>
          </a:effectRef>
          <a:fontRef idx="minor">
            <a:schemeClr val="tx1"/>
          </a:fontRef>
        </p:style>
      </p:cxnSp>
      <p:sp>
        <p:nvSpPr>
          <p:cNvPr id="80" name="スライド番号プレースホルダ 3"/>
          <p:cNvSpPr txBox="1">
            <a:spLocks/>
          </p:cNvSpPr>
          <p:nvPr/>
        </p:nvSpPr>
        <p:spPr>
          <a:xfrm>
            <a:off x="6525344" y="8836679"/>
            <a:ext cx="332656" cy="307321"/>
          </a:xfrm>
          <a:prstGeom prst="rect">
            <a:avLst/>
          </a:prstGeom>
          <a:solidFill>
            <a:srgbClr val="FC4810"/>
          </a:solidFill>
          <a:ln>
            <a:noFill/>
          </a:ln>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7E874649-D106-4E5E-9C0E-DC6214C774B2}" type="slidenum">
              <a:rPr kumimoji="1" lang="ja-JP" alt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テキスト ボックス 65"/>
          <p:cNvSpPr txBox="1"/>
          <p:nvPr/>
        </p:nvSpPr>
        <p:spPr>
          <a:xfrm>
            <a:off x="0" y="0"/>
            <a:ext cx="6858000" cy="369332"/>
          </a:xfrm>
          <a:prstGeom prst="rect">
            <a:avLst/>
          </a:prstGeom>
          <a:noFill/>
        </p:spPr>
        <p:txBody>
          <a:bodyPr wrap="square" rtlCol="0">
            <a:spAutoFit/>
          </a:bodyPr>
          <a:lstStyle/>
          <a:p>
            <a:r>
              <a:rPr kumimoji="1" lang="ja-JP" altLang="en-US" dirty="0">
                <a:latin typeface="HGS創英角ｺﾞｼｯｸUB" pitchFamily="50" charset="-128"/>
                <a:ea typeface="HGS創英角ｺﾞｼｯｸUB" pitchFamily="50" charset="-128"/>
              </a:rPr>
              <a:t>注意点について</a:t>
            </a:r>
          </a:p>
        </p:txBody>
      </p:sp>
      <p:sp>
        <p:nvSpPr>
          <p:cNvPr id="67" name="テキスト ボックス 66"/>
          <p:cNvSpPr txBox="1"/>
          <p:nvPr/>
        </p:nvSpPr>
        <p:spPr>
          <a:xfrm>
            <a:off x="242646" y="703236"/>
            <a:ext cx="6372707" cy="4190827"/>
          </a:xfrm>
          <a:prstGeom prst="rect">
            <a:avLst/>
          </a:prstGeom>
          <a:noFill/>
        </p:spPr>
        <p:txBody>
          <a:bodyPr wrap="square" rtlCol="0">
            <a:spAutoFit/>
          </a:bodyPr>
          <a:lstStyle/>
          <a:p>
            <a:pPr>
              <a:lnSpc>
                <a:spcPct val="150000"/>
              </a:lnSpc>
            </a:pPr>
            <a:r>
              <a:rPr lang="en-US" altLang="ja-JP" sz="1200" b="1" u="sng" dirty="0"/>
              <a:t>【</a:t>
            </a:r>
            <a:r>
              <a:rPr lang="ja-JP" altLang="en-US" sz="1200" b="1" u="sng" dirty="0"/>
              <a:t>レジについて</a:t>
            </a:r>
            <a:r>
              <a:rPr lang="en-US" altLang="ja-JP" sz="1200" b="1" u="sng" dirty="0"/>
              <a:t>】</a:t>
            </a:r>
          </a:p>
          <a:p>
            <a:pPr>
              <a:lnSpc>
                <a:spcPct val="150000"/>
              </a:lnSpc>
            </a:pPr>
            <a:r>
              <a:rPr lang="ja-JP" altLang="en-US" sz="1200" dirty="0"/>
              <a:t>　●</a:t>
            </a:r>
            <a:r>
              <a:rPr lang="ja-JP" altLang="en-US" sz="1200" dirty="0">
                <a:solidFill>
                  <a:srgbClr val="FF0000"/>
                </a:solidFill>
              </a:rPr>
              <a:t>レジ（会計）は</a:t>
            </a:r>
            <a:r>
              <a:rPr lang="en-US" altLang="ja-JP" sz="1200" dirty="0">
                <a:solidFill>
                  <a:srgbClr val="FF0000"/>
                </a:solidFill>
              </a:rPr>
              <a:t>1</a:t>
            </a:r>
            <a:r>
              <a:rPr lang="ja-JP" altLang="en-US" sz="1200" dirty="0">
                <a:solidFill>
                  <a:srgbClr val="FF0000"/>
                </a:solidFill>
              </a:rPr>
              <a:t>か所</a:t>
            </a:r>
            <a:r>
              <a:rPr lang="ja-JP" altLang="en-US" sz="1200" dirty="0"/>
              <a:t>でショップの販売スタッフが行います。</a:t>
            </a:r>
            <a:endParaRPr lang="en-US" altLang="ja-JP" sz="1200" dirty="0"/>
          </a:p>
          <a:p>
            <a:pPr>
              <a:lnSpc>
                <a:spcPct val="150000"/>
              </a:lnSpc>
            </a:pPr>
            <a:r>
              <a:rPr lang="ja-JP" altLang="en-US" sz="1200" dirty="0"/>
              <a:t>　</a:t>
            </a:r>
            <a:r>
              <a:rPr kumimoji="1" lang="ja-JP" altLang="en-US" sz="1200" dirty="0"/>
              <a:t>●</a:t>
            </a:r>
            <a:r>
              <a:rPr kumimoji="1" lang="ja-JP" altLang="en-US" sz="1200" dirty="0">
                <a:solidFill>
                  <a:srgbClr val="FF0000"/>
                </a:solidFill>
              </a:rPr>
              <a:t>出展者様とお客様では現金の受け渡しは原則行いません。ご購入するお客さまには　</a:t>
            </a:r>
            <a:endParaRPr kumimoji="1" lang="en-US" altLang="ja-JP" sz="1200" dirty="0">
              <a:solidFill>
                <a:srgbClr val="FF0000"/>
              </a:solidFill>
            </a:endParaRPr>
          </a:p>
          <a:p>
            <a:pPr marL="87313" indent="-87313">
              <a:lnSpc>
                <a:spcPct val="150000"/>
              </a:lnSpc>
            </a:pPr>
            <a:r>
              <a:rPr lang="ja-JP" altLang="en-US" sz="1200" dirty="0">
                <a:solidFill>
                  <a:srgbClr val="FF0000"/>
                </a:solidFill>
              </a:rPr>
              <a:t>　　 </a:t>
            </a:r>
            <a:r>
              <a:rPr kumimoji="1" lang="ja-JP" altLang="en-US" sz="1200" dirty="0">
                <a:solidFill>
                  <a:srgbClr val="FF0000"/>
                </a:solidFill>
              </a:rPr>
              <a:t>必ずレジをご案内してください。</a:t>
            </a:r>
            <a:endParaRPr kumimoji="1" lang="en-US" altLang="ja-JP" sz="1200" dirty="0">
              <a:solidFill>
                <a:srgbClr val="FF0000"/>
              </a:solidFill>
            </a:endParaRPr>
          </a:p>
          <a:p>
            <a:pPr marL="261938" indent="-261938">
              <a:lnSpc>
                <a:spcPct val="150000"/>
              </a:lnSpc>
            </a:pPr>
            <a:r>
              <a:rPr lang="ja-JP" altLang="en-US" sz="1200" dirty="0">
                <a:solidFill>
                  <a:srgbClr val="FF0000"/>
                </a:solidFill>
              </a:rPr>
              <a:t>　●</a:t>
            </a:r>
            <a:r>
              <a:rPr lang="ja-JP" altLang="en-US" sz="1200" u="sng" dirty="0">
                <a:solidFill>
                  <a:srgbClr val="FF0000"/>
                </a:solidFill>
              </a:rPr>
              <a:t>単品管理のため、</a:t>
            </a:r>
            <a:r>
              <a:rPr lang="en-US" altLang="ja-JP" sz="1200" u="sng" dirty="0">
                <a:solidFill>
                  <a:srgbClr val="FF0000"/>
                </a:solidFill>
              </a:rPr>
              <a:t>POS</a:t>
            </a:r>
            <a:r>
              <a:rPr lang="ja-JP" altLang="en-US" sz="1200" u="sng" dirty="0">
                <a:solidFill>
                  <a:srgbClr val="FF0000"/>
                </a:solidFill>
              </a:rPr>
              <a:t>レジを使用しております。販売商品については、既出商品以外は事前登録が必ず必要です。</a:t>
            </a:r>
            <a:r>
              <a:rPr lang="en-US" altLang="ja-JP" sz="1200" u="sng" dirty="0">
                <a:solidFill>
                  <a:srgbClr val="FF0000"/>
                </a:solidFill>
              </a:rPr>
              <a:t>【</a:t>
            </a:r>
            <a:r>
              <a:rPr lang="ja-JP" altLang="en-US" sz="1200" u="sng" dirty="0">
                <a:solidFill>
                  <a:srgbClr val="FF0000"/>
                </a:solidFill>
              </a:rPr>
              <a:t>催事販売</a:t>
            </a:r>
            <a:r>
              <a:rPr lang="en-US" altLang="ja-JP" sz="1200" u="sng" dirty="0">
                <a:solidFill>
                  <a:srgbClr val="FF0000"/>
                </a:solidFill>
              </a:rPr>
              <a:t>】</a:t>
            </a:r>
            <a:r>
              <a:rPr lang="ja-JP" altLang="en-US" sz="1200" u="sng" dirty="0">
                <a:solidFill>
                  <a:srgbClr val="FF0000"/>
                </a:solidFill>
              </a:rPr>
              <a:t>確認票をご提出ください。</a:t>
            </a:r>
            <a:endParaRPr kumimoji="1" lang="en-US" altLang="ja-JP" sz="1200" u="sng" dirty="0">
              <a:solidFill>
                <a:srgbClr val="FF0000"/>
              </a:solidFill>
            </a:endParaRPr>
          </a:p>
          <a:p>
            <a:pPr>
              <a:lnSpc>
                <a:spcPct val="150000"/>
              </a:lnSpc>
            </a:pPr>
            <a:endParaRPr kumimoji="1" lang="en-US" altLang="ja-JP" sz="1200" dirty="0">
              <a:solidFill>
                <a:srgbClr val="FF0000"/>
              </a:solidFill>
            </a:endParaRPr>
          </a:p>
          <a:p>
            <a:pPr>
              <a:lnSpc>
                <a:spcPct val="150000"/>
              </a:lnSpc>
            </a:pPr>
            <a:r>
              <a:rPr lang="en-US" altLang="ja-JP" sz="1200" b="1" u="sng" dirty="0"/>
              <a:t>【</a:t>
            </a:r>
            <a:r>
              <a:rPr lang="ja-JP" altLang="en-US" sz="1200" b="1" u="sng" dirty="0"/>
              <a:t>プライスカードについて</a:t>
            </a:r>
            <a:r>
              <a:rPr lang="en-US" altLang="ja-JP" sz="1200" b="1" u="sng" dirty="0"/>
              <a:t>】</a:t>
            </a:r>
            <a:endParaRPr lang="en-US" altLang="ja-JP" sz="1200" dirty="0">
              <a:solidFill>
                <a:srgbClr val="FF0000"/>
              </a:solidFill>
            </a:endParaRPr>
          </a:p>
          <a:p>
            <a:pPr>
              <a:lnSpc>
                <a:spcPct val="150000"/>
              </a:lnSpc>
            </a:pPr>
            <a:r>
              <a:rPr lang="ja-JP" altLang="en-US" sz="1200" dirty="0"/>
              <a:t>　●</a:t>
            </a:r>
            <a:r>
              <a:rPr lang="ja-JP" altLang="en-US" sz="1200" dirty="0">
                <a:solidFill>
                  <a:srgbClr val="FF0000"/>
                </a:solidFill>
              </a:rPr>
              <a:t>プライスカードや</a:t>
            </a:r>
            <a:r>
              <a:rPr lang="en-US" altLang="ja-JP" sz="1200" dirty="0">
                <a:solidFill>
                  <a:srgbClr val="FF0000"/>
                </a:solidFill>
              </a:rPr>
              <a:t>POP</a:t>
            </a:r>
            <a:r>
              <a:rPr lang="ja-JP" altLang="en-US" sz="1200" dirty="0">
                <a:solidFill>
                  <a:srgbClr val="FF0000"/>
                </a:solidFill>
              </a:rPr>
              <a:t>など基本的に自社にて準備</a:t>
            </a:r>
            <a:r>
              <a:rPr lang="ja-JP" altLang="en-US" sz="1200" dirty="0"/>
              <a:t>お願いします。その際、</a:t>
            </a:r>
            <a:r>
              <a:rPr lang="ja-JP" altLang="en-US" sz="1200" dirty="0">
                <a:solidFill>
                  <a:srgbClr val="FF0000"/>
                </a:solidFill>
              </a:rPr>
              <a:t>価格表示は</a:t>
            </a:r>
            <a:endParaRPr lang="en-US" altLang="ja-JP" sz="1200" dirty="0">
              <a:solidFill>
                <a:srgbClr val="FF0000"/>
              </a:solidFill>
            </a:endParaRPr>
          </a:p>
          <a:p>
            <a:pPr>
              <a:lnSpc>
                <a:spcPct val="150000"/>
              </a:lnSpc>
            </a:pPr>
            <a:r>
              <a:rPr lang="ja-JP" altLang="en-US" sz="1200" dirty="0">
                <a:solidFill>
                  <a:srgbClr val="FF0000"/>
                </a:solidFill>
              </a:rPr>
              <a:t>　　 全内税（税込）</a:t>
            </a:r>
            <a:r>
              <a:rPr lang="ja-JP" altLang="en-US" sz="1200" dirty="0"/>
              <a:t>でお願いします。</a:t>
            </a:r>
            <a:endParaRPr lang="en-US" altLang="ja-JP" sz="1200" dirty="0"/>
          </a:p>
          <a:p>
            <a:pPr>
              <a:lnSpc>
                <a:spcPct val="150000"/>
              </a:lnSpc>
            </a:pPr>
            <a:r>
              <a:rPr lang="ja-JP" altLang="en-US" sz="1200" dirty="0"/>
              <a:t>　　</a:t>
            </a:r>
            <a:r>
              <a:rPr lang="en-US" altLang="ja-JP" sz="1050" dirty="0"/>
              <a:t>※</a:t>
            </a:r>
            <a:r>
              <a:rPr lang="ja-JP" altLang="en-US" sz="1050" dirty="0"/>
              <a:t>催事スペースについては商品販売のみならず、テストマーケティングの場としてのご活用をお願いしたいと</a:t>
            </a:r>
            <a:endParaRPr lang="en-US" altLang="ja-JP" sz="1050" dirty="0"/>
          </a:p>
          <a:p>
            <a:pPr>
              <a:lnSpc>
                <a:spcPct val="150000"/>
              </a:lnSpc>
            </a:pPr>
            <a:r>
              <a:rPr lang="ja-JP" altLang="en-US" sz="1050" dirty="0"/>
              <a:t>　　　　思いますので、</a:t>
            </a:r>
            <a:r>
              <a:rPr lang="en-US" altLang="ja-JP" sz="1050" dirty="0"/>
              <a:t>POP</a:t>
            </a:r>
            <a:r>
              <a:rPr lang="ja-JP" altLang="en-US" sz="1050" dirty="0"/>
              <a:t>作成を含めご理解とご協力をお願いします。</a:t>
            </a:r>
            <a:endParaRPr lang="en-US" altLang="ja-JP" sz="1050" dirty="0"/>
          </a:p>
          <a:p>
            <a:pPr>
              <a:lnSpc>
                <a:spcPct val="150000"/>
              </a:lnSpc>
            </a:pPr>
            <a:endParaRPr lang="en-US" altLang="ja-JP" sz="1050" dirty="0"/>
          </a:p>
          <a:p>
            <a:pPr>
              <a:lnSpc>
                <a:spcPct val="150000"/>
              </a:lnSpc>
            </a:pPr>
            <a:r>
              <a:rPr lang="ja-JP" altLang="en-US" sz="1200" dirty="0"/>
              <a:t>　●食品の場合、</a:t>
            </a:r>
            <a:r>
              <a:rPr lang="ja-JP" altLang="en-US" sz="1200" dirty="0">
                <a:solidFill>
                  <a:srgbClr val="FF0000"/>
                </a:solidFill>
              </a:rPr>
              <a:t>アレルギー表示</a:t>
            </a:r>
            <a:r>
              <a:rPr lang="ja-JP" altLang="en-US" sz="1200" dirty="0"/>
              <a:t>を必ず明記してください。</a:t>
            </a:r>
            <a:endParaRPr lang="en-US" altLang="ja-JP" sz="1200" dirty="0"/>
          </a:p>
          <a:p>
            <a:pPr>
              <a:lnSpc>
                <a:spcPct val="150000"/>
              </a:lnSpc>
            </a:pPr>
            <a:endParaRPr kumimoji="1" lang="en-US" altLang="ja-JP" sz="1400" dirty="0">
              <a:solidFill>
                <a:srgbClr val="FF0000"/>
              </a:solidFill>
            </a:endParaRPr>
          </a:p>
        </p:txBody>
      </p:sp>
      <p:cxnSp>
        <p:nvCxnSpPr>
          <p:cNvPr id="78" name="直線コネクタ 77"/>
          <p:cNvCxnSpPr/>
          <p:nvPr/>
        </p:nvCxnSpPr>
        <p:spPr>
          <a:xfrm>
            <a:off x="-891480" y="467544"/>
            <a:ext cx="8280920" cy="0"/>
          </a:xfrm>
          <a:prstGeom prst="line">
            <a:avLst/>
          </a:prstGeom>
          <a:ln w="76200">
            <a:solidFill>
              <a:srgbClr val="FC4810"/>
            </a:solidFill>
          </a:ln>
        </p:spPr>
        <p:style>
          <a:lnRef idx="1">
            <a:schemeClr val="accent1"/>
          </a:lnRef>
          <a:fillRef idx="0">
            <a:schemeClr val="accent1"/>
          </a:fillRef>
          <a:effectRef idx="0">
            <a:schemeClr val="accent1"/>
          </a:effectRef>
          <a:fontRef idx="minor">
            <a:schemeClr val="tx1"/>
          </a:fontRef>
        </p:style>
      </p:cxnSp>
      <p:sp>
        <p:nvSpPr>
          <p:cNvPr id="80" name="スライド番号プレースホルダ 3"/>
          <p:cNvSpPr txBox="1">
            <a:spLocks/>
          </p:cNvSpPr>
          <p:nvPr/>
        </p:nvSpPr>
        <p:spPr>
          <a:xfrm>
            <a:off x="6525344" y="8836679"/>
            <a:ext cx="332656" cy="307321"/>
          </a:xfrm>
          <a:prstGeom prst="rect">
            <a:avLst/>
          </a:prstGeom>
          <a:solidFill>
            <a:srgbClr val="FC4810"/>
          </a:solidFill>
          <a:ln>
            <a:noFill/>
          </a:ln>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7E874649-D106-4E5E-9C0E-DC6214C774B2}" type="slidenum">
              <a:rPr kumimoji="1" lang="ja-JP" alt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dirty="0">
              <a:ln>
                <a:noFill/>
              </a:ln>
              <a:solidFill>
                <a:schemeClr val="bg1"/>
              </a:solidFill>
              <a:effectLst/>
              <a:uLnTx/>
              <a:uFillTx/>
              <a:latin typeface="+mn-lt"/>
              <a:ea typeface="+mn-ea"/>
              <a:cs typeface="+mn-cs"/>
            </a:endParaRPr>
          </a:p>
        </p:txBody>
      </p:sp>
      <p:pic>
        <p:nvPicPr>
          <p:cNvPr id="3074" name="Picture 2"/>
          <p:cNvPicPr>
            <a:picLocks noChangeAspect="1" noChangeArrowheads="1"/>
          </p:cNvPicPr>
          <p:nvPr/>
        </p:nvPicPr>
        <p:blipFill>
          <a:blip r:embed="rId2" cstate="print"/>
          <a:srcRect/>
          <a:stretch>
            <a:fillRect/>
          </a:stretch>
        </p:blipFill>
        <p:spPr bwMode="auto">
          <a:xfrm>
            <a:off x="1412776" y="5527771"/>
            <a:ext cx="4104456" cy="3018708"/>
          </a:xfrm>
          <a:prstGeom prst="rect">
            <a:avLst/>
          </a:prstGeom>
          <a:noFill/>
          <a:ln w="9525">
            <a:noFill/>
            <a:miter lim="800000"/>
            <a:headEnd/>
            <a:tailEnd/>
          </a:ln>
        </p:spPr>
      </p:pic>
      <p:sp>
        <p:nvSpPr>
          <p:cNvPr id="17" name="テキスト ボックス 16"/>
          <p:cNvSpPr txBox="1"/>
          <p:nvPr/>
        </p:nvSpPr>
        <p:spPr>
          <a:xfrm>
            <a:off x="512676" y="5292080"/>
            <a:ext cx="2952328" cy="307777"/>
          </a:xfrm>
          <a:prstGeom prst="rect">
            <a:avLst/>
          </a:prstGeom>
          <a:noFill/>
        </p:spPr>
        <p:txBody>
          <a:bodyPr wrap="square" rtlCol="0">
            <a:spAutoFit/>
          </a:bodyPr>
          <a:lstStyle/>
          <a:p>
            <a:r>
              <a:rPr lang="ja-JP" altLang="en-US" sz="1400" dirty="0"/>
              <a:t>（連合会作成のプライスカード例</a:t>
            </a:r>
            <a:r>
              <a:rPr kumimoji="1" lang="ja-JP" altLang="en-US" sz="1400" dirty="0"/>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テキスト ボックス 65"/>
          <p:cNvSpPr txBox="1"/>
          <p:nvPr/>
        </p:nvSpPr>
        <p:spPr>
          <a:xfrm>
            <a:off x="0" y="0"/>
            <a:ext cx="6858000" cy="369332"/>
          </a:xfrm>
          <a:prstGeom prst="rect">
            <a:avLst/>
          </a:prstGeom>
          <a:noFill/>
        </p:spPr>
        <p:txBody>
          <a:bodyPr wrap="square" rtlCol="0">
            <a:spAutoFit/>
          </a:bodyPr>
          <a:lstStyle/>
          <a:p>
            <a:r>
              <a:rPr kumimoji="1" lang="ja-JP" altLang="en-US" dirty="0">
                <a:latin typeface="HGS創英角ｺﾞｼｯｸUB" pitchFamily="50" charset="-128"/>
                <a:ea typeface="HGS創英角ｺﾞｼｯｸUB" pitchFamily="50" charset="-128"/>
              </a:rPr>
              <a:t>注意点について</a:t>
            </a:r>
          </a:p>
        </p:txBody>
      </p:sp>
      <p:sp>
        <p:nvSpPr>
          <p:cNvPr id="67" name="テキスト ボックス 66"/>
          <p:cNvSpPr txBox="1"/>
          <p:nvPr/>
        </p:nvSpPr>
        <p:spPr>
          <a:xfrm>
            <a:off x="282419" y="755576"/>
            <a:ext cx="6210335" cy="6703438"/>
          </a:xfrm>
          <a:prstGeom prst="rect">
            <a:avLst/>
          </a:prstGeom>
          <a:noFill/>
        </p:spPr>
        <p:txBody>
          <a:bodyPr wrap="square" rtlCol="0">
            <a:spAutoFit/>
          </a:bodyPr>
          <a:lstStyle/>
          <a:p>
            <a:pPr>
              <a:lnSpc>
                <a:spcPct val="150000"/>
              </a:lnSpc>
            </a:pPr>
            <a:r>
              <a:rPr lang="en-US" altLang="ja-JP" sz="1200" b="1" u="sng" dirty="0"/>
              <a:t>【</a:t>
            </a:r>
            <a:r>
              <a:rPr lang="ja-JP" altLang="en-US" sz="1200" b="1" u="sng" dirty="0"/>
              <a:t>試飲・試食等衛生管理について</a:t>
            </a:r>
            <a:r>
              <a:rPr lang="en-US" altLang="ja-JP" sz="1200" b="1" u="sng" dirty="0"/>
              <a:t>】</a:t>
            </a:r>
          </a:p>
          <a:p>
            <a:pPr>
              <a:lnSpc>
                <a:spcPct val="150000"/>
              </a:lnSpc>
            </a:pPr>
            <a:r>
              <a:rPr lang="ja-JP" altLang="en-US" sz="1200" dirty="0"/>
              <a:t>　●販売員のマスク着用については個人の判断に委ねることとする。</a:t>
            </a:r>
            <a:endParaRPr lang="en-US" altLang="ja-JP" sz="1200" dirty="0"/>
          </a:p>
          <a:p>
            <a:pPr>
              <a:lnSpc>
                <a:spcPct val="150000"/>
              </a:lnSpc>
            </a:pPr>
            <a:r>
              <a:rPr lang="ja-JP" altLang="en-US" sz="1200" dirty="0"/>
              <a:t>　●試飲・試食用提供は、容器などに小分け・カバーした上でトレーなどに置いて顧客が自</a:t>
            </a:r>
            <a:endParaRPr lang="en-US" altLang="ja-JP" sz="1200" dirty="0"/>
          </a:p>
          <a:p>
            <a:pPr>
              <a:lnSpc>
                <a:spcPct val="150000"/>
              </a:lnSpc>
            </a:pPr>
            <a:r>
              <a:rPr lang="ja-JP" altLang="en-US" sz="1200" dirty="0"/>
              <a:t>　　 ら取る方式とする。また、試食後は顧客が速やかに容易に容器を廃棄できるようゴミ   </a:t>
            </a:r>
            <a:endParaRPr lang="en-US" altLang="ja-JP" sz="1200" dirty="0"/>
          </a:p>
          <a:p>
            <a:pPr>
              <a:lnSpc>
                <a:spcPct val="150000"/>
              </a:lnSpc>
            </a:pPr>
            <a:r>
              <a:rPr lang="en-US" altLang="ja-JP" sz="1200" dirty="0"/>
              <a:t>       </a:t>
            </a:r>
            <a:r>
              <a:rPr lang="ja-JP" altLang="en-US" sz="1200" dirty="0"/>
              <a:t>箱を配置する。</a:t>
            </a:r>
            <a:endParaRPr lang="en-US" altLang="ja-JP" sz="1200" dirty="0"/>
          </a:p>
          <a:p>
            <a:pPr>
              <a:lnSpc>
                <a:spcPct val="150000"/>
              </a:lnSpc>
            </a:pPr>
            <a:r>
              <a:rPr lang="ja-JP" altLang="en-US" sz="1200" dirty="0"/>
              <a:t>　●試飲・試食分は衛生管理を十分に実施し、放置することなく、パック詰めで保管する。</a:t>
            </a:r>
            <a:endParaRPr lang="en-US" altLang="ja-JP" sz="1200" dirty="0"/>
          </a:p>
          <a:p>
            <a:pPr>
              <a:lnSpc>
                <a:spcPct val="150000"/>
              </a:lnSpc>
            </a:pPr>
            <a:r>
              <a:rPr lang="ja-JP" altLang="en-US" sz="1200" dirty="0"/>
              <a:t>　●催事場所では試飲・試食の調理することはできませんので、事前準備する。</a:t>
            </a:r>
            <a:endParaRPr lang="en-US" altLang="ja-JP" sz="1200" dirty="0"/>
          </a:p>
          <a:p>
            <a:pPr>
              <a:lnSpc>
                <a:spcPct val="150000"/>
              </a:lnSpc>
            </a:pPr>
            <a:r>
              <a:rPr lang="ja-JP" altLang="en-US" sz="1200" dirty="0"/>
              <a:t>　●販売員に対しこまめな手洗い・手指消毒を徹底するほか、必要に応じ手指の消毒設　　  </a:t>
            </a:r>
            <a:endParaRPr lang="en-US" altLang="ja-JP" sz="1200" dirty="0"/>
          </a:p>
          <a:p>
            <a:pPr>
              <a:lnSpc>
                <a:spcPct val="150000"/>
              </a:lnSpc>
            </a:pPr>
            <a:r>
              <a:rPr lang="en-US" altLang="ja-JP" sz="1200" dirty="0"/>
              <a:t>       </a:t>
            </a:r>
            <a:r>
              <a:rPr lang="ja-JP" altLang="en-US" sz="1200" dirty="0"/>
              <a:t>備を催事場に設置すること等により顧客の手指の消毒も励行する。</a:t>
            </a:r>
            <a:endParaRPr lang="en-US" altLang="ja-JP" sz="1200" dirty="0"/>
          </a:p>
          <a:p>
            <a:pPr>
              <a:lnSpc>
                <a:spcPct val="150000"/>
              </a:lnSpc>
            </a:pPr>
            <a:r>
              <a:rPr lang="ja-JP" altLang="en-US" sz="1200" dirty="0"/>
              <a:t>　●店舗の実情に応じ、試飲・試食販売を自粛していただく場合がございます。</a:t>
            </a:r>
            <a:endParaRPr lang="en-US" altLang="ja-JP" sz="1200" dirty="0"/>
          </a:p>
          <a:p>
            <a:pPr>
              <a:lnSpc>
                <a:spcPct val="150000"/>
              </a:lnSpc>
            </a:pPr>
            <a:r>
              <a:rPr lang="ja-JP" altLang="en-US" sz="1200" dirty="0"/>
              <a:t>　</a:t>
            </a:r>
            <a:r>
              <a:rPr kumimoji="1" lang="ja-JP" altLang="en-US" sz="1200" dirty="0"/>
              <a:t>●</a:t>
            </a:r>
            <a:r>
              <a:rPr lang="ja-JP" altLang="en-US" sz="1200" dirty="0"/>
              <a:t>「</a:t>
            </a:r>
            <a:r>
              <a:rPr lang="ja-JP" altLang="en-US" sz="1200" b="1" i="0" u="none" strike="noStrike" dirty="0">
                <a:solidFill>
                  <a:srgbClr val="333333"/>
                </a:solidFill>
                <a:effectLst/>
                <a:latin typeface="Trebuchet MS" panose="020B0603020202020204" pitchFamily="34" charset="0"/>
              </a:rPr>
              <a:t>小売業の店舗における新型コロナウイルス感染症感染拡大予防ガイドライン」につい</a:t>
            </a:r>
            <a:endParaRPr lang="en-US" altLang="ja-JP" sz="1200" b="1" i="0" u="none" strike="noStrike" dirty="0">
              <a:solidFill>
                <a:srgbClr val="333333"/>
              </a:solidFill>
              <a:effectLst/>
              <a:latin typeface="Trebuchet MS" panose="020B0603020202020204" pitchFamily="34" charset="0"/>
            </a:endParaRPr>
          </a:p>
          <a:p>
            <a:pPr>
              <a:lnSpc>
                <a:spcPct val="150000"/>
              </a:lnSpc>
            </a:pPr>
            <a:r>
              <a:rPr lang="ja-JP" altLang="en-US" sz="1200" b="1" dirty="0">
                <a:solidFill>
                  <a:srgbClr val="333333"/>
                </a:solidFill>
                <a:latin typeface="Trebuchet MS" panose="020B0603020202020204" pitchFamily="34" charset="0"/>
              </a:rPr>
              <a:t>　　 </a:t>
            </a:r>
            <a:r>
              <a:rPr lang="ja-JP" altLang="en-US" sz="1200" b="1" i="0" u="none" strike="noStrike" dirty="0">
                <a:solidFill>
                  <a:srgbClr val="333333"/>
                </a:solidFill>
                <a:effectLst/>
                <a:latin typeface="Trebuchet MS" panose="020B0603020202020204" pitchFamily="34" charset="0"/>
              </a:rPr>
              <a:t>ては、</a:t>
            </a:r>
            <a:r>
              <a:rPr lang="en-US" altLang="ja-JP" sz="1200" b="1" i="0" u="none" strike="noStrike" dirty="0">
                <a:solidFill>
                  <a:srgbClr val="333333"/>
                </a:solidFill>
                <a:effectLst/>
                <a:latin typeface="Trebuchet MS" panose="020B0603020202020204" pitchFamily="34" charset="0"/>
              </a:rPr>
              <a:t>2023</a:t>
            </a:r>
            <a:r>
              <a:rPr lang="ja-JP" altLang="en-US" sz="1200" b="1" i="0" u="none" strike="noStrike" dirty="0">
                <a:solidFill>
                  <a:srgbClr val="333333"/>
                </a:solidFill>
                <a:effectLst/>
                <a:latin typeface="Trebuchet MS" panose="020B0603020202020204" pitchFamily="34" charset="0"/>
              </a:rPr>
              <a:t>年</a:t>
            </a:r>
            <a:r>
              <a:rPr lang="en-US" altLang="ja-JP" sz="1200" b="1" i="0" u="none" strike="noStrike" dirty="0">
                <a:solidFill>
                  <a:srgbClr val="333333"/>
                </a:solidFill>
                <a:effectLst/>
                <a:latin typeface="Trebuchet MS" panose="020B0603020202020204" pitchFamily="34" charset="0"/>
              </a:rPr>
              <a:t>5</a:t>
            </a:r>
            <a:r>
              <a:rPr lang="ja-JP" altLang="en-US" sz="1200" b="1" i="0" u="none" strike="noStrike" dirty="0">
                <a:solidFill>
                  <a:srgbClr val="333333"/>
                </a:solidFill>
                <a:effectLst/>
                <a:latin typeface="Trebuchet MS" panose="020B0603020202020204" pitchFamily="34" charset="0"/>
              </a:rPr>
              <a:t>月</a:t>
            </a:r>
            <a:r>
              <a:rPr lang="en-US" altLang="ja-JP" sz="1200" b="1" i="0" u="none" strike="noStrike" dirty="0">
                <a:solidFill>
                  <a:srgbClr val="333333"/>
                </a:solidFill>
                <a:effectLst/>
                <a:latin typeface="Trebuchet MS" panose="020B0603020202020204" pitchFamily="34" charset="0"/>
              </a:rPr>
              <a:t>8</a:t>
            </a:r>
            <a:r>
              <a:rPr lang="ja-JP" altLang="en-US" sz="1200" b="1" i="0" u="none" strike="noStrike" dirty="0">
                <a:solidFill>
                  <a:srgbClr val="333333"/>
                </a:solidFill>
                <a:effectLst/>
                <a:latin typeface="Trebuchet MS" panose="020B0603020202020204" pitchFamily="34" charset="0"/>
              </a:rPr>
              <a:t>日以降廃止となりました。</a:t>
            </a:r>
            <a:endParaRPr lang="en-US" altLang="ja-JP" sz="1200" b="1" i="0" u="none" strike="noStrike" dirty="0">
              <a:solidFill>
                <a:srgbClr val="333333"/>
              </a:solidFill>
              <a:effectLst/>
              <a:latin typeface="Trebuchet MS" panose="020B0603020202020204" pitchFamily="34" charset="0"/>
            </a:endParaRPr>
          </a:p>
          <a:p>
            <a:pPr>
              <a:lnSpc>
                <a:spcPct val="150000"/>
              </a:lnSpc>
            </a:pPr>
            <a:endParaRPr lang="en-US" altLang="ja-JP" sz="1100" b="1" i="0" u="none" strike="noStrike" dirty="0">
              <a:solidFill>
                <a:srgbClr val="333333"/>
              </a:solidFill>
              <a:effectLst/>
              <a:latin typeface="Trebuchet MS" panose="020B0603020202020204" pitchFamily="34" charset="0"/>
            </a:endParaRPr>
          </a:p>
          <a:p>
            <a:pPr>
              <a:lnSpc>
                <a:spcPct val="150000"/>
              </a:lnSpc>
            </a:pPr>
            <a:endParaRPr lang="en-US" altLang="ja-JP" sz="1100" b="1" i="0" u="none" strike="noStrike" dirty="0">
              <a:solidFill>
                <a:srgbClr val="333333"/>
              </a:solidFill>
              <a:effectLst/>
              <a:latin typeface="Trebuchet MS" panose="020B0603020202020204" pitchFamily="34" charset="0"/>
            </a:endParaRPr>
          </a:p>
          <a:p>
            <a:pPr>
              <a:lnSpc>
                <a:spcPct val="150000"/>
              </a:lnSpc>
            </a:pPr>
            <a:r>
              <a:rPr lang="en-US" altLang="ja-JP" sz="1200" b="1" u="sng" dirty="0"/>
              <a:t>【</a:t>
            </a:r>
            <a:r>
              <a:rPr lang="ja-JP" altLang="en-US" sz="1200" b="1" u="sng" dirty="0"/>
              <a:t>その他</a:t>
            </a:r>
            <a:r>
              <a:rPr lang="en-US" altLang="ja-JP" sz="1200" b="1" u="sng" dirty="0"/>
              <a:t>】</a:t>
            </a:r>
          </a:p>
          <a:p>
            <a:pPr>
              <a:lnSpc>
                <a:spcPct val="150000"/>
              </a:lnSpc>
            </a:pPr>
            <a:r>
              <a:rPr lang="ja-JP" altLang="en-US" sz="1200" dirty="0"/>
              <a:t>　●商品等の搬入についてはお客様入口やエレベーター・エスカレーターのご使用はでき</a:t>
            </a:r>
            <a:endParaRPr lang="en-US" altLang="ja-JP" sz="1200" dirty="0"/>
          </a:p>
          <a:p>
            <a:pPr>
              <a:lnSpc>
                <a:spcPct val="150000"/>
              </a:lnSpc>
            </a:pPr>
            <a:r>
              <a:rPr lang="ja-JP" altLang="en-US" sz="1200" dirty="0"/>
              <a:t>　　 ません。従業員用をご利用ください。</a:t>
            </a:r>
            <a:endParaRPr lang="en-US" altLang="ja-JP" sz="1200" dirty="0"/>
          </a:p>
          <a:p>
            <a:pPr>
              <a:lnSpc>
                <a:spcPct val="150000"/>
              </a:lnSpc>
            </a:pPr>
            <a:r>
              <a:rPr kumimoji="1" lang="ja-JP" altLang="en-US" sz="1200" dirty="0"/>
              <a:t>　●トイレ利用についてはお客様用施設の使用はできません。従業員用をご利用ください。</a:t>
            </a:r>
            <a:endParaRPr lang="en-US" altLang="ja-JP" sz="1200" dirty="0"/>
          </a:p>
          <a:p>
            <a:pPr>
              <a:lnSpc>
                <a:spcPct val="150000"/>
              </a:lnSpc>
            </a:pPr>
            <a:r>
              <a:rPr kumimoji="1" lang="ja-JP" altLang="en-US" sz="1200" dirty="0"/>
              <a:t>　●ロッカーなどの貸し出しはしておりませんので、着替え等はできません。</a:t>
            </a:r>
            <a:endParaRPr kumimoji="1" lang="en-US" altLang="ja-JP" sz="1200" dirty="0"/>
          </a:p>
          <a:p>
            <a:pPr>
              <a:lnSpc>
                <a:spcPct val="150000"/>
              </a:lnSpc>
            </a:pPr>
            <a:r>
              <a:rPr lang="ja-JP" altLang="en-US" sz="1200" dirty="0"/>
              <a:t>　●休憩室については、５階をご利用ください。</a:t>
            </a:r>
            <a:endParaRPr lang="en-US" altLang="ja-JP" sz="1200" dirty="0"/>
          </a:p>
          <a:p>
            <a:pPr>
              <a:lnSpc>
                <a:spcPct val="150000"/>
              </a:lnSpc>
            </a:pPr>
            <a:r>
              <a:rPr lang="ja-JP" altLang="en-US" sz="1200" dirty="0"/>
              <a:t>　●ごみについては、段ボール、試食用に出たごみ等などはマルイにて処分いたしますが</a:t>
            </a:r>
            <a:endParaRPr lang="en-US" altLang="ja-JP" sz="1200" dirty="0"/>
          </a:p>
          <a:p>
            <a:pPr>
              <a:lnSpc>
                <a:spcPct val="150000"/>
              </a:lnSpc>
            </a:pPr>
            <a:r>
              <a:rPr lang="ja-JP" altLang="en-US" sz="1200" dirty="0"/>
              <a:t>　 　ゴミ袋についてはご準備いただき、お帰り前にスタッフへお渡しください。</a:t>
            </a:r>
            <a:endParaRPr lang="en-US" altLang="ja-JP" sz="1200" dirty="0"/>
          </a:p>
          <a:p>
            <a:pPr>
              <a:lnSpc>
                <a:spcPct val="150000"/>
              </a:lnSpc>
            </a:pPr>
            <a:r>
              <a:rPr lang="ja-JP" altLang="en-US" sz="1200" dirty="0"/>
              <a:t>　●開店前の朝礼などはございません。またお帰りになる際はスタッフへお声掛けください。</a:t>
            </a:r>
            <a:endParaRPr lang="en-US" altLang="ja-JP" sz="1200" dirty="0"/>
          </a:p>
          <a:p>
            <a:pPr>
              <a:lnSpc>
                <a:spcPct val="150000"/>
              </a:lnSpc>
            </a:pPr>
            <a:r>
              <a:rPr kumimoji="1" lang="ja-JP" altLang="en-US" sz="1400" dirty="0"/>
              <a:t>　</a:t>
            </a:r>
            <a:endParaRPr kumimoji="1" lang="en-US" altLang="ja-JP" sz="1400" dirty="0"/>
          </a:p>
        </p:txBody>
      </p:sp>
      <p:cxnSp>
        <p:nvCxnSpPr>
          <p:cNvPr id="78" name="直線コネクタ 77"/>
          <p:cNvCxnSpPr/>
          <p:nvPr/>
        </p:nvCxnSpPr>
        <p:spPr>
          <a:xfrm>
            <a:off x="-891480" y="467544"/>
            <a:ext cx="8280920" cy="0"/>
          </a:xfrm>
          <a:prstGeom prst="line">
            <a:avLst/>
          </a:prstGeom>
          <a:ln w="76200">
            <a:solidFill>
              <a:srgbClr val="FC4810"/>
            </a:solidFill>
          </a:ln>
        </p:spPr>
        <p:style>
          <a:lnRef idx="1">
            <a:schemeClr val="accent1"/>
          </a:lnRef>
          <a:fillRef idx="0">
            <a:schemeClr val="accent1"/>
          </a:fillRef>
          <a:effectRef idx="0">
            <a:schemeClr val="accent1"/>
          </a:effectRef>
          <a:fontRef idx="minor">
            <a:schemeClr val="tx1"/>
          </a:fontRef>
        </p:style>
      </p:cxnSp>
      <p:sp>
        <p:nvSpPr>
          <p:cNvPr id="80" name="スライド番号プレースホルダ 3"/>
          <p:cNvSpPr txBox="1">
            <a:spLocks/>
          </p:cNvSpPr>
          <p:nvPr/>
        </p:nvSpPr>
        <p:spPr>
          <a:xfrm>
            <a:off x="6525344" y="8836679"/>
            <a:ext cx="332656" cy="307321"/>
          </a:xfrm>
          <a:prstGeom prst="rect">
            <a:avLst/>
          </a:prstGeom>
          <a:solidFill>
            <a:srgbClr val="FC4810"/>
          </a:solidFill>
          <a:ln>
            <a:noFill/>
          </a:ln>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7E874649-D106-4E5E-9C0E-DC6214C774B2}" type="slidenum">
              <a:rPr kumimoji="1" lang="ja-JP" alt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2079758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0"/>
            <a:ext cx="6858000" cy="369332"/>
          </a:xfrm>
          <a:prstGeom prst="rect">
            <a:avLst/>
          </a:prstGeom>
          <a:noFill/>
        </p:spPr>
        <p:txBody>
          <a:bodyPr wrap="square" rtlCol="0">
            <a:spAutoFit/>
          </a:bodyPr>
          <a:lstStyle/>
          <a:p>
            <a:r>
              <a:rPr kumimoji="1" lang="ja-JP" altLang="en-US" dirty="0">
                <a:latin typeface="HGS創英角ｺﾞｼｯｸUB" pitchFamily="50" charset="-128"/>
                <a:ea typeface="HGS創英角ｺﾞｼｯｸUB" pitchFamily="50" charset="-128"/>
              </a:rPr>
              <a:t>博多マルイの店内ルール</a:t>
            </a:r>
          </a:p>
        </p:txBody>
      </p:sp>
      <p:pic>
        <p:nvPicPr>
          <p:cNvPr id="20482" name="Picture 2"/>
          <p:cNvPicPr>
            <a:picLocks noChangeAspect="1" noChangeArrowheads="1"/>
          </p:cNvPicPr>
          <p:nvPr/>
        </p:nvPicPr>
        <p:blipFill>
          <a:blip r:embed="rId2" cstate="print"/>
          <a:srcRect t="3362"/>
          <a:stretch>
            <a:fillRect/>
          </a:stretch>
        </p:blipFill>
        <p:spPr bwMode="auto">
          <a:xfrm>
            <a:off x="435182" y="767753"/>
            <a:ext cx="6193654" cy="8068926"/>
          </a:xfrm>
          <a:prstGeom prst="rect">
            <a:avLst/>
          </a:prstGeom>
          <a:noFill/>
          <a:ln w="9525">
            <a:noFill/>
            <a:miter lim="800000"/>
            <a:headEnd/>
            <a:tailEnd/>
          </a:ln>
        </p:spPr>
      </p:pic>
      <p:cxnSp>
        <p:nvCxnSpPr>
          <p:cNvPr id="4" name="直線コネクタ 3"/>
          <p:cNvCxnSpPr/>
          <p:nvPr/>
        </p:nvCxnSpPr>
        <p:spPr>
          <a:xfrm>
            <a:off x="-891480" y="467544"/>
            <a:ext cx="828092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 3"/>
          <p:cNvSpPr txBox="1">
            <a:spLocks/>
          </p:cNvSpPr>
          <p:nvPr/>
        </p:nvSpPr>
        <p:spPr>
          <a:xfrm>
            <a:off x="6525344" y="8836679"/>
            <a:ext cx="332656" cy="307321"/>
          </a:xfrm>
          <a:prstGeom prst="rect">
            <a:avLst/>
          </a:prstGeom>
          <a:solidFill>
            <a:srgbClr val="FC4810"/>
          </a:solidFill>
          <a:ln>
            <a:noFill/>
          </a:ln>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7E874649-D106-4E5E-9C0E-DC6214C774B2}" type="slidenum">
              <a:rPr kumimoji="1" lang="ja-JP" altLang="en-US"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1050" b="0" i="0" u="none" strike="noStrike" kern="1200" cap="none" spc="0" normalizeH="0" baseline="0" noProof="0" dirty="0">
              <a:ln>
                <a:noFill/>
              </a:ln>
              <a:solidFill>
                <a:schemeClr val="bg1"/>
              </a:solidFill>
              <a:effectLst/>
              <a:uLnTx/>
              <a:uFillTx/>
              <a:latin typeface="+mn-lt"/>
              <a:ea typeface="+mn-ea"/>
              <a:cs typeface="+mn-cs"/>
            </a:endParaRPr>
          </a:p>
        </p:txBody>
      </p:sp>
      <p:sp>
        <p:nvSpPr>
          <p:cNvPr id="3" name="テキスト ボックス 2">
            <a:extLst>
              <a:ext uri="{FF2B5EF4-FFF2-40B4-BE49-F238E27FC236}">
                <a16:creationId xmlns:a16="http://schemas.microsoft.com/office/drawing/2014/main" id="{312CF28B-DA78-A9E8-AA84-3175A505C925}"/>
              </a:ext>
            </a:extLst>
          </p:cNvPr>
          <p:cNvSpPr txBox="1"/>
          <p:nvPr/>
        </p:nvSpPr>
        <p:spPr>
          <a:xfrm>
            <a:off x="3988370" y="3275856"/>
            <a:ext cx="2640466" cy="253916"/>
          </a:xfrm>
          <a:prstGeom prst="rect">
            <a:avLst/>
          </a:prstGeom>
          <a:noFill/>
        </p:spPr>
        <p:txBody>
          <a:bodyPr wrap="none" rtlCol="0">
            <a:spAutoFit/>
          </a:bodyPr>
          <a:lstStyle/>
          <a:p>
            <a:r>
              <a:rPr lang="en-US" altLang="ja-JP" sz="1050" dirty="0">
                <a:solidFill>
                  <a:srgbClr val="FF0000"/>
                </a:solidFill>
              </a:rPr>
              <a:t>※</a:t>
            </a:r>
            <a:r>
              <a:rPr lang="ja-JP" altLang="en-US" sz="1050" u="sng" dirty="0">
                <a:solidFill>
                  <a:srgbClr val="FF0000"/>
                </a:solidFill>
              </a:rPr>
              <a:t>帽子・三角巾着用については不要へ変更</a:t>
            </a:r>
            <a:endParaRPr kumimoji="1" lang="ja-JP" altLang="en-US" sz="1050" u="sng" dirty="0">
              <a:solidFill>
                <a:srgbClr val="FF0000"/>
              </a:solidFill>
            </a:endParaRPr>
          </a:p>
        </p:txBody>
      </p:sp>
      <p:sp>
        <p:nvSpPr>
          <p:cNvPr id="10" name="テキスト ボックス 9">
            <a:extLst>
              <a:ext uri="{FF2B5EF4-FFF2-40B4-BE49-F238E27FC236}">
                <a16:creationId xmlns:a16="http://schemas.microsoft.com/office/drawing/2014/main" id="{0347599F-F39D-3EA7-DB20-FA9F35513C85}"/>
              </a:ext>
            </a:extLst>
          </p:cNvPr>
          <p:cNvSpPr txBox="1"/>
          <p:nvPr/>
        </p:nvSpPr>
        <p:spPr>
          <a:xfrm>
            <a:off x="2967743" y="7869698"/>
            <a:ext cx="2481770" cy="261610"/>
          </a:xfrm>
          <a:prstGeom prst="rect">
            <a:avLst/>
          </a:prstGeom>
          <a:noFill/>
        </p:spPr>
        <p:txBody>
          <a:bodyPr wrap="none" rtlCol="0">
            <a:spAutoFit/>
          </a:bodyPr>
          <a:lstStyle/>
          <a:p>
            <a:r>
              <a:rPr lang="en-US" altLang="ja-JP" sz="1100" dirty="0">
                <a:solidFill>
                  <a:srgbClr val="FF0000"/>
                </a:solidFill>
              </a:rPr>
              <a:t>※</a:t>
            </a:r>
            <a:r>
              <a:rPr lang="ja-JP" altLang="en-US" sz="1100" u="sng" dirty="0">
                <a:solidFill>
                  <a:srgbClr val="FF0000"/>
                </a:solidFill>
              </a:rPr>
              <a:t>入金についてはこちらで処理します</a:t>
            </a:r>
            <a:endParaRPr kumimoji="1" lang="ja-JP" altLang="en-US" sz="1100" u="sng" dirty="0">
              <a:solidFill>
                <a:srgbClr val="FF0000"/>
              </a:solidFill>
            </a:endParaRPr>
          </a:p>
        </p:txBody>
      </p:sp>
      <p:sp>
        <p:nvSpPr>
          <p:cNvPr id="11" name="テキスト ボックス 10">
            <a:extLst>
              <a:ext uri="{FF2B5EF4-FFF2-40B4-BE49-F238E27FC236}">
                <a16:creationId xmlns:a16="http://schemas.microsoft.com/office/drawing/2014/main" id="{BA9CB65A-1687-75DB-6841-6A94D5C030C0}"/>
              </a:ext>
            </a:extLst>
          </p:cNvPr>
          <p:cNvSpPr txBox="1"/>
          <p:nvPr/>
        </p:nvSpPr>
        <p:spPr>
          <a:xfrm>
            <a:off x="5248264" y="8298644"/>
            <a:ext cx="1624163" cy="261610"/>
          </a:xfrm>
          <a:prstGeom prst="rect">
            <a:avLst/>
          </a:prstGeom>
          <a:noFill/>
        </p:spPr>
        <p:txBody>
          <a:bodyPr wrap="none" rtlCol="0">
            <a:spAutoFit/>
          </a:bodyPr>
          <a:lstStyle/>
          <a:p>
            <a:r>
              <a:rPr lang="en-US" altLang="ja-JP" sz="1100" dirty="0">
                <a:solidFill>
                  <a:srgbClr val="FF0000"/>
                </a:solidFill>
              </a:rPr>
              <a:t>※</a:t>
            </a:r>
            <a:r>
              <a:rPr lang="ja-JP" altLang="en-US" sz="1100" u="sng" dirty="0">
                <a:solidFill>
                  <a:srgbClr val="FF0000"/>
                </a:solidFill>
              </a:rPr>
              <a:t>配送は店舗スタッフへ</a:t>
            </a:r>
            <a:endParaRPr kumimoji="1" lang="ja-JP" altLang="en-US" sz="1100" u="sng" dirty="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0"/>
            <a:ext cx="6858000" cy="369332"/>
          </a:xfrm>
          <a:prstGeom prst="rect">
            <a:avLst/>
          </a:prstGeom>
          <a:noFill/>
        </p:spPr>
        <p:txBody>
          <a:bodyPr wrap="square" rtlCol="0">
            <a:spAutoFit/>
          </a:bodyPr>
          <a:lstStyle/>
          <a:p>
            <a:r>
              <a:rPr kumimoji="1" lang="ja-JP" altLang="en-US" dirty="0">
                <a:latin typeface="HGS創英角ｺﾞｼｯｸUB" pitchFamily="50" charset="-128"/>
                <a:ea typeface="HGS創英角ｺﾞｼｯｸUB" pitchFamily="50" charset="-128"/>
              </a:rPr>
              <a:t>搬入・入店経路について①</a:t>
            </a:r>
            <a:endParaRPr kumimoji="1" lang="ja-JP" altLang="en-US" sz="2400" dirty="0">
              <a:solidFill>
                <a:srgbClr val="FF0000"/>
              </a:solidFill>
              <a:latin typeface="HGS創英角ｺﾞｼｯｸUB" pitchFamily="50" charset="-128"/>
              <a:ea typeface="HGS創英角ｺﾞｼｯｸUB" pitchFamily="50" charset="-128"/>
            </a:endParaRPr>
          </a:p>
        </p:txBody>
      </p:sp>
      <p:pic>
        <p:nvPicPr>
          <p:cNvPr id="23554" name="Picture 2"/>
          <p:cNvPicPr>
            <a:picLocks noChangeAspect="1" noChangeArrowheads="1"/>
          </p:cNvPicPr>
          <p:nvPr/>
        </p:nvPicPr>
        <p:blipFill>
          <a:blip r:embed="rId2" cstate="print"/>
          <a:srcRect/>
          <a:stretch>
            <a:fillRect/>
          </a:stretch>
        </p:blipFill>
        <p:spPr bwMode="auto">
          <a:xfrm>
            <a:off x="404664" y="539552"/>
            <a:ext cx="5881040" cy="4369783"/>
          </a:xfrm>
          <a:prstGeom prst="rect">
            <a:avLst/>
          </a:prstGeom>
          <a:noFill/>
          <a:ln w="9525">
            <a:noFill/>
            <a:miter lim="800000"/>
            <a:headEnd/>
            <a:tailEnd/>
          </a:ln>
        </p:spPr>
      </p:pic>
      <p:sp>
        <p:nvSpPr>
          <p:cNvPr id="6" name="正方形/長方形 5"/>
          <p:cNvSpPr/>
          <p:nvPr/>
        </p:nvSpPr>
        <p:spPr>
          <a:xfrm>
            <a:off x="1899416" y="3131840"/>
            <a:ext cx="360040" cy="576064"/>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コネクタ 7"/>
          <p:cNvCxnSpPr/>
          <p:nvPr/>
        </p:nvCxnSpPr>
        <p:spPr>
          <a:xfrm>
            <a:off x="-891480" y="467544"/>
            <a:ext cx="8280920" cy="0"/>
          </a:xfrm>
          <a:prstGeom prst="line">
            <a:avLst/>
          </a:prstGeom>
          <a:ln w="76200">
            <a:solidFill>
              <a:srgbClr val="FC4810"/>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4509120" y="4139952"/>
            <a:ext cx="2160240" cy="646331"/>
          </a:xfrm>
          <a:prstGeom prst="rect">
            <a:avLst/>
          </a:prstGeom>
          <a:noFill/>
        </p:spPr>
        <p:txBody>
          <a:bodyPr wrap="square" rtlCol="0">
            <a:spAutoFit/>
          </a:bodyPr>
          <a:lstStyle/>
          <a:p>
            <a:r>
              <a:rPr lang="ja-JP" altLang="ja-JP" sz="1200" u="sng" dirty="0">
                <a:solidFill>
                  <a:srgbClr val="FF0000"/>
                </a:solidFill>
              </a:rPr>
              <a:t>※荷捌き場所（接車場）の駐車制限は３０分間です。複数名での搬入をお勧めします。</a:t>
            </a:r>
            <a:endParaRPr lang="ja-JP" altLang="ja-JP" sz="1200" dirty="0">
              <a:solidFill>
                <a:srgbClr val="FF0000"/>
              </a:solidFill>
            </a:endParaRPr>
          </a:p>
        </p:txBody>
      </p:sp>
      <p:sp>
        <p:nvSpPr>
          <p:cNvPr id="22" name="正方形/長方形 21"/>
          <p:cNvSpPr/>
          <p:nvPr/>
        </p:nvSpPr>
        <p:spPr>
          <a:xfrm>
            <a:off x="3140968" y="4171016"/>
            <a:ext cx="1296144" cy="64807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スライド番号プレースホルダ 3"/>
          <p:cNvSpPr>
            <a:spLocks noGrp="1"/>
          </p:cNvSpPr>
          <p:nvPr>
            <p:ph type="sldNum" sz="quarter" idx="12"/>
          </p:nvPr>
        </p:nvSpPr>
        <p:spPr>
          <a:xfrm>
            <a:off x="6525344" y="8836679"/>
            <a:ext cx="332656" cy="307321"/>
          </a:xfrm>
          <a:solidFill>
            <a:srgbClr val="FC4810"/>
          </a:solidFill>
          <a:ln>
            <a:noFill/>
          </a:ln>
        </p:spPr>
        <p:txBody>
          <a:bodyPr/>
          <a:lstStyle/>
          <a:p>
            <a:fld id="{7E874649-D106-4E5E-9C0E-DC6214C774B2}" type="slidenum">
              <a:rPr kumimoji="1" lang="ja-JP" altLang="en-US" sz="1050" smtClean="0">
                <a:solidFill>
                  <a:schemeClr val="bg1"/>
                </a:solidFill>
              </a:rPr>
              <a:pPr/>
              <a:t>8</a:t>
            </a:fld>
            <a:endParaRPr kumimoji="1" lang="ja-JP" altLang="en-US" sz="1050" dirty="0">
              <a:solidFill>
                <a:schemeClr val="bg1"/>
              </a:solidFill>
            </a:endParaRPr>
          </a:p>
        </p:txBody>
      </p:sp>
      <p:sp>
        <p:nvSpPr>
          <p:cNvPr id="28" name="二等辺三角形 27"/>
          <p:cNvSpPr/>
          <p:nvPr/>
        </p:nvSpPr>
        <p:spPr>
          <a:xfrm rot="5400000">
            <a:off x="1284393" y="3016903"/>
            <a:ext cx="216026" cy="185165"/>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260648" y="3059832"/>
            <a:ext cx="864096" cy="307777"/>
          </a:xfrm>
          <a:prstGeom prst="rect">
            <a:avLst/>
          </a:prstGeom>
          <a:noFill/>
          <a:ln>
            <a:solidFill>
              <a:srgbClr val="FF0000"/>
            </a:solidFill>
          </a:ln>
        </p:spPr>
        <p:txBody>
          <a:bodyPr wrap="square" rtlCol="0">
            <a:spAutoFit/>
          </a:bodyPr>
          <a:lstStyle/>
          <a:p>
            <a:pPr algn="ctr"/>
            <a:r>
              <a:rPr kumimoji="1" lang="ja-JP" altLang="en-US" sz="1400" dirty="0"/>
              <a:t>入店口</a:t>
            </a:r>
          </a:p>
        </p:txBody>
      </p:sp>
      <p:sp>
        <p:nvSpPr>
          <p:cNvPr id="26" name="下矢印 25"/>
          <p:cNvSpPr/>
          <p:nvPr/>
        </p:nvSpPr>
        <p:spPr>
          <a:xfrm>
            <a:off x="2465600" y="1070904"/>
            <a:ext cx="144016" cy="43204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2204864" y="724512"/>
            <a:ext cx="864096" cy="307777"/>
          </a:xfrm>
          <a:prstGeom prst="rect">
            <a:avLst/>
          </a:prstGeom>
          <a:noFill/>
          <a:ln>
            <a:solidFill>
              <a:srgbClr val="FF0000"/>
            </a:solidFill>
          </a:ln>
        </p:spPr>
        <p:txBody>
          <a:bodyPr wrap="square" rtlCol="0">
            <a:spAutoFit/>
          </a:bodyPr>
          <a:lstStyle/>
          <a:p>
            <a:pPr algn="ctr"/>
            <a:r>
              <a:rPr kumimoji="1" lang="ja-JP" altLang="en-US" sz="1400" dirty="0"/>
              <a:t>搬入口</a:t>
            </a:r>
          </a:p>
        </p:txBody>
      </p:sp>
      <p:pic>
        <p:nvPicPr>
          <p:cNvPr id="33" name="図 32" descr="2016-05-06 16.34.00.jpg"/>
          <p:cNvPicPr>
            <a:picLocks noChangeAspect="1"/>
          </p:cNvPicPr>
          <p:nvPr/>
        </p:nvPicPr>
        <p:blipFill>
          <a:blip r:embed="rId3" cstate="print"/>
          <a:stretch>
            <a:fillRect/>
          </a:stretch>
        </p:blipFill>
        <p:spPr>
          <a:xfrm>
            <a:off x="1052736" y="5220072"/>
            <a:ext cx="4392488" cy="3294366"/>
          </a:xfrm>
          <a:prstGeom prst="rect">
            <a:avLst/>
          </a:prstGeom>
        </p:spPr>
      </p:pic>
      <p:sp>
        <p:nvSpPr>
          <p:cNvPr id="34" name="円/楕円 33"/>
          <p:cNvSpPr/>
          <p:nvPr/>
        </p:nvSpPr>
        <p:spPr>
          <a:xfrm>
            <a:off x="1988840" y="6372200"/>
            <a:ext cx="1728192" cy="1728192"/>
          </a:xfrm>
          <a:prstGeom prst="ellipse">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左矢印 34"/>
          <p:cNvSpPr/>
          <p:nvPr/>
        </p:nvSpPr>
        <p:spPr>
          <a:xfrm rot="19815214">
            <a:off x="4614629" y="6712157"/>
            <a:ext cx="576064" cy="288032"/>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角丸四角形 31"/>
          <p:cNvSpPr/>
          <p:nvPr/>
        </p:nvSpPr>
        <p:spPr>
          <a:xfrm>
            <a:off x="5157192" y="5508104"/>
            <a:ext cx="1512168" cy="2088232"/>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u="sng" dirty="0">
                <a:solidFill>
                  <a:srgbClr val="FFFF00"/>
                </a:solidFill>
                <a:latin typeface="HGS創英角ｺﾞｼｯｸUB" pitchFamily="50" charset="-128"/>
                <a:ea typeface="HGS創英角ｺﾞｼｯｸUB" pitchFamily="50" charset="-128"/>
              </a:rPr>
              <a:t>皆さまの搬入口はこちらではありません。</a:t>
            </a:r>
            <a:endParaRPr kumimoji="1" lang="en-US" altLang="ja-JP" sz="1200" u="sng" dirty="0">
              <a:solidFill>
                <a:srgbClr val="FFFF00"/>
              </a:solidFill>
              <a:latin typeface="HGS創英角ｺﾞｼｯｸUB" pitchFamily="50" charset="-128"/>
              <a:ea typeface="HGS創英角ｺﾞｼｯｸUB" pitchFamily="50" charset="-128"/>
            </a:endParaRPr>
          </a:p>
          <a:p>
            <a:pPr algn="ctr"/>
            <a:r>
              <a:rPr kumimoji="1" lang="ja-JP" altLang="en-US" sz="1100" dirty="0">
                <a:latin typeface="HGS創英角ｺﾞｼｯｸUB" pitchFamily="50" charset="-128"/>
                <a:ea typeface="HGS創英角ｺﾞｼｯｸUB" pitchFamily="50" charset="-128"/>
              </a:rPr>
              <a:t>こちらの入口は</a:t>
            </a:r>
            <a:endParaRPr kumimoji="1" lang="en-US" altLang="ja-JP" sz="1100" dirty="0">
              <a:latin typeface="HGS創英角ｺﾞｼｯｸUB" pitchFamily="50" charset="-128"/>
              <a:ea typeface="HGS創英角ｺﾞｼｯｸUB" pitchFamily="50" charset="-128"/>
            </a:endParaRPr>
          </a:p>
          <a:p>
            <a:pPr algn="ctr"/>
            <a:r>
              <a:rPr lang="ja-JP" altLang="en-US" sz="1100" dirty="0">
                <a:latin typeface="HGS創英角ｺﾞｼｯｸUB" pitchFamily="50" charset="-128"/>
                <a:ea typeface="HGS創英角ｺﾞｼｯｸUB" pitchFamily="50" charset="-128"/>
              </a:rPr>
              <a:t>車高</a:t>
            </a:r>
            <a:r>
              <a:rPr lang="en-US" altLang="ja-JP" sz="1100" dirty="0">
                <a:latin typeface="HGS創英角ｺﾞｼｯｸUB" pitchFamily="50" charset="-128"/>
                <a:ea typeface="HGS創英角ｺﾞｼｯｸUB" pitchFamily="50" charset="-128"/>
              </a:rPr>
              <a:t>2.1M</a:t>
            </a:r>
            <a:r>
              <a:rPr lang="ja-JP" altLang="en-US" sz="1100" dirty="0">
                <a:latin typeface="HGS創英角ｺﾞｼｯｸUB" pitchFamily="50" charset="-128"/>
                <a:ea typeface="HGS創英角ｺﾞｼｯｸUB" pitchFamily="50" charset="-128"/>
              </a:rPr>
              <a:t>以上の車両搬入口となります。</a:t>
            </a:r>
            <a:endParaRPr kumimoji="1" lang="ja-JP" altLang="en-US" sz="1100" dirty="0">
              <a:latin typeface="HGS創英角ｺﾞｼｯｸUB" pitchFamily="50" charset="-128"/>
              <a:ea typeface="HGS創英角ｺﾞｼｯｸUB" pitchFamily="50" charset="-128"/>
            </a:endParaRPr>
          </a:p>
        </p:txBody>
      </p:sp>
      <p:sp>
        <p:nvSpPr>
          <p:cNvPr id="36" name="乗算記号 35"/>
          <p:cNvSpPr/>
          <p:nvPr/>
        </p:nvSpPr>
        <p:spPr>
          <a:xfrm>
            <a:off x="4293096" y="6876256"/>
            <a:ext cx="432048" cy="36004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角丸四角形 36"/>
          <p:cNvSpPr/>
          <p:nvPr/>
        </p:nvSpPr>
        <p:spPr>
          <a:xfrm>
            <a:off x="3717032" y="1475656"/>
            <a:ext cx="2880320" cy="2088232"/>
          </a:xfrm>
          <a:prstGeom prst="roundRect">
            <a:avLst>
              <a:gd name="adj" fmla="val 699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u="sng" dirty="0">
                <a:latin typeface="HGS創英角ｺﾞｼｯｸUB" pitchFamily="50" charset="-128"/>
                <a:ea typeface="HGS創英角ｺﾞｼｯｸUB" pitchFamily="50" charset="-128"/>
              </a:rPr>
              <a:t>【</a:t>
            </a:r>
            <a:r>
              <a:rPr kumimoji="1" lang="ja-JP" altLang="en-US" u="sng" dirty="0">
                <a:latin typeface="HGS創英角ｺﾞｼｯｸUB" pitchFamily="50" charset="-128"/>
                <a:ea typeface="HGS創英角ｺﾞｼｯｸUB" pitchFamily="50" charset="-128"/>
              </a:rPr>
              <a:t>搬入口について</a:t>
            </a:r>
            <a:r>
              <a:rPr kumimoji="1" lang="en-US" altLang="ja-JP" u="sng" dirty="0">
                <a:latin typeface="HGS創英角ｺﾞｼｯｸUB" pitchFamily="50" charset="-128"/>
                <a:ea typeface="HGS創英角ｺﾞｼｯｸUB" pitchFamily="50" charset="-128"/>
              </a:rPr>
              <a:t>】</a:t>
            </a:r>
          </a:p>
          <a:p>
            <a:pPr algn="ctr"/>
            <a:endParaRPr lang="en-US" altLang="ja-JP" sz="1050" dirty="0">
              <a:latin typeface="HGS創英角ｺﾞｼｯｸUB" pitchFamily="50" charset="-128"/>
              <a:ea typeface="HGS創英角ｺﾞｼｯｸUB" pitchFamily="50" charset="-128"/>
            </a:endParaRPr>
          </a:p>
          <a:p>
            <a:pPr algn="ctr"/>
            <a:r>
              <a:rPr kumimoji="1" lang="ja-JP" altLang="en-US" dirty="0">
                <a:latin typeface="HGS創英角ｺﾞｼｯｸUB" pitchFamily="50" charset="-128"/>
                <a:ea typeface="HGS創英角ｺﾞｼｯｸUB" pitchFamily="50" charset="-128"/>
              </a:rPr>
              <a:t>博多マルイ１</a:t>
            </a:r>
            <a:r>
              <a:rPr kumimoji="1" lang="en-US" altLang="ja-JP" dirty="0">
                <a:latin typeface="HGS創英角ｺﾞｼｯｸUB" pitchFamily="50" charset="-128"/>
                <a:ea typeface="HGS創英角ｺﾞｼｯｸUB" pitchFamily="50" charset="-128"/>
              </a:rPr>
              <a:t>F</a:t>
            </a:r>
            <a:r>
              <a:rPr kumimoji="1" lang="ja-JP" altLang="en-US" dirty="0">
                <a:latin typeface="HGS創英角ｺﾞｼｯｸUB" pitchFamily="50" charset="-128"/>
                <a:ea typeface="HGS創英角ｺﾞｼｯｸUB" pitchFamily="50" charset="-128"/>
              </a:rPr>
              <a:t>の以下写真の○印から入り、「地下</a:t>
            </a:r>
            <a:r>
              <a:rPr kumimoji="1" lang="en-US" altLang="ja-JP" dirty="0">
                <a:latin typeface="HGS創英角ｺﾞｼｯｸUB" pitchFamily="50" charset="-128"/>
                <a:ea typeface="HGS創英角ｺﾞｼｯｸUB" pitchFamily="50" charset="-128"/>
              </a:rPr>
              <a:t>3</a:t>
            </a:r>
            <a:r>
              <a:rPr kumimoji="1" lang="ja-JP" altLang="en-US" dirty="0">
                <a:latin typeface="HGS創英角ｺﾞｼｯｸUB" pitchFamily="50" charset="-128"/>
                <a:ea typeface="HGS創英角ｺﾞｼｯｸUB" pitchFamily="50" charset="-128"/>
              </a:rPr>
              <a:t>階」に接車、搬入作業を行っていただきます。</a:t>
            </a:r>
          </a:p>
        </p:txBody>
      </p:sp>
      <p:sp>
        <p:nvSpPr>
          <p:cNvPr id="38" name="角丸四角形 37"/>
          <p:cNvSpPr/>
          <p:nvPr/>
        </p:nvSpPr>
        <p:spPr>
          <a:xfrm>
            <a:off x="188640" y="3771702"/>
            <a:ext cx="3096344" cy="432048"/>
          </a:xfrm>
          <a:prstGeom prst="roundRect">
            <a:avLst>
              <a:gd name="adj" fmla="val 805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latin typeface="HGS創英角ｺﾞｼｯｸUB" pitchFamily="50" charset="-128"/>
                <a:ea typeface="HGS創英角ｺﾞｼｯｸUB" pitchFamily="50" charset="-128"/>
              </a:rPr>
              <a:t>自車搬入がない場合は、</a:t>
            </a:r>
            <a:endParaRPr kumimoji="1" lang="en-US" altLang="ja-JP" sz="1050" dirty="0">
              <a:latin typeface="HGS創英角ｺﾞｼｯｸUB" pitchFamily="50" charset="-128"/>
              <a:ea typeface="HGS創英角ｺﾞｼｯｸUB" pitchFamily="50" charset="-128"/>
            </a:endParaRPr>
          </a:p>
          <a:p>
            <a:pPr algn="ctr"/>
            <a:r>
              <a:rPr kumimoji="1" lang="ja-JP" altLang="en-US" sz="1050" dirty="0">
                <a:latin typeface="HGS創英角ｺﾞｼｯｸUB" pitchFamily="50" charset="-128"/>
                <a:ea typeface="HGS創英角ｺﾞｼｯｸUB" pitchFamily="50" charset="-128"/>
              </a:rPr>
              <a:t>こちらの通用口から入店してください。</a:t>
            </a:r>
          </a:p>
        </p:txBody>
      </p:sp>
      <p:cxnSp>
        <p:nvCxnSpPr>
          <p:cNvPr id="40" name="直線コネクタ 39"/>
          <p:cNvCxnSpPr/>
          <p:nvPr/>
        </p:nvCxnSpPr>
        <p:spPr>
          <a:xfrm>
            <a:off x="3068960" y="734310"/>
            <a:ext cx="720080" cy="813354"/>
          </a:xfrm>
          <a:prstGeom prst="line">
            <a:avLst/>
          </a:prstGeom>
          <a:ln w="28575">
            <a:solidFill>
              <a:srgbClr val="FF0000"/>
            </a:solidFill>
            <a:headEnd type="triangle"/>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260648" y="3347864"/>
            <a:ext cx="0" cy="504056"/>
          </a:xfrm>
          <a:prstGeom prst="line">
            <a:avLst/>
          </a:prstGeom>
          <a:ln w="28575">
            <a:solidFill>
              <a:srgbClr val="FF0000"/>
            </a:solidFill>
            <a:headEnd type="triangle"/>
          </a:ln>
        </p:spPr>
        <p:style>
          <a:lnRef idx="1">
            <a:schemeClr val="accent1"/>
          </a:lnRef>
          <a:fillRef idx="0">
            <a:schemeClr val="accent1"/>
          </a:fillRef>
          <a:effectRef idx="0">
            <a:schemeClr val="accent1"/>
          </a:effectRef>
          <a:fontRef idx="minor">
            <a:schemeClr val="tx1"/>
          </a:fontRef>
        </p:style>
      </p:cxnSp>
      <p:sp>
        <p:nvSpPr>
          <p:cNvPr id="46" name="乗算記号 45"/>
          <p:cNvSpPr/>
          <p:nvPr/>
        </p:nvSpPr>
        <p:spPr>
          <a:xfrm>
            <a:off x="1372667" y="899592"/>
            <a:ext cx="432048" cy="36004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0"/>
            <a:ext cx="6858000" cy="369332"/>
          </a:xfrm>
          <a:prstGeom prst="rect">
            <a:avLst/>
          </a:prstGeom>
          <a:noFill/>
        </p:spPr>
        <p:txBody>
          <a:bodyPr wrap="square" rtlCol="0">
            <a:spAutoFit/>
          </a:bodyPr>
          <a:lstStyle/>
          <a:p>
            <a:r>
              <a:rPr kumimoji="1" lang="ja-JP" altLang="en-US" dirty="0">
                <a:latin typeface="HGS創英角ｺﾞｼｯｸUB" pitchFamily="50" charset="-128"/>
                <a:ea typeface="HGS創英角ｺﾞｼｯｸUB" pitchFamily="50" charset="-128"/>
              </a:rPr>
              <a:t>搬入・入店経路について②</a:t>
            </a:r>
          </a:p>
        </p:txBody>
      </p:sp>
      <p:sp>
        <p:nvSpPr>
          <p:cNvPr id="27" name="スライド番号プレースホルダ 3"/>
          <p:cNvSpPr>
            <a:spLocks noGrp="1"/>
          </p:cNvSpPr>
          <p:nvPr>
            <p:ph type="sldNum" sz="quarter" idx="12"/>
          </p:nvPr>
        </p:nvSpPr>
        <p:spPr>
          <a:xfrm>
            <a:off x="6525344" y="8836679"/>
            <a:ext cx="332656" cy="307321"/>
          </a:xfrm>
          <a:solidFill>
            <a:srgbClr val="FC4810"/>
          </a:solidFill>
          <a:ln>
            <a:noFill/>
          </a:ln>
        </p:spPr>
        <p:txBody>
          <a:bodyPr/>
          <a:lstStyle/>
          <a:p>
            <a:fld id="{7E874649-D106-4E5E-9C0E-DC6214C774B2}" type="slidenum">
              <a:rPr kumimoji="1" lang="ja-JP" altLang="en-US" sz="1050" smtClean="0">
                <a:solidFill>
                  <a:schemeClr val="bg1"/>
                </a:solidFill>
              </a:rPr>
              <a:pPr/>
              <a:t>9</a:t>
            </a:fld>
            <a:endParaRPr kumimoji="1" lang="ja-JP" altLang="en-US" sz="1050" dirty="0">
              <a:solidFill>
                <a:schemeClr val="bg1"/>
              </a:solidFill>
            </a:endParaRPr>
          </a:p>
        </p:txBody>
      </p:sp>
      <p:pic>
        <p:nvPicPr>
          <p:cNvPr id="1026" name="Picture 2"/>
          <p:cNvPicPr>
            <a:picLocks noChangeAspect="1" noChangeArrowheads="1"/>
          </p:cNvPicPr>
          <p:nvPr/>
        </p:nvPicPr>
        <p:blipFill>
          <a:blip r:embed="rId2" cstate="print"/>
          <a:srcRect l="15314" b="38032"/>
          <a:stretch>
            <a:fillRect/>
          </a:stretch>
        </p:blipFill>
        <p:spPr bwMode="auto">
          <a:xfrm>
            <a:off x="836712" y="3419872"/>
            <a:ext cx="5184576" cy="5472608"/>
          </a:xfrm>
          <a:prstGeom prst="rect">
            <a:avLst/>
          </a:prstGeom>
          <a:noFill/>
          <a:ln w="9525">
            <a:noFill/>
            <a:miter lim="800000"/>
            <a:headEnd/>
            <a:tailEnd/>
          </a:ln>
        </p:spPr>
      </p:pic>
      <p:pic>
        <p:nvPicPr>
          <p:cNvPr id="28" name="Picture 2"/>
          <p:cNvPicPr>
            <a:picLocks noChangeAspect="1" noChangeArrowheads="1"/>
          </p:cNvPicPr>
          <p:nvPr/>
        </p:nvPicPr>
        <p:blipFill>
          <a:blip r:embed="rId3" cstate="print"/>
          <a:srcRect l="11594" t="9102"/>
          <a:stretch>
            <a:fillRect/>
          </a:stretch>
        </p:blipFill>
        <p:spPr bwMode="auto">
          <a:xfrm>
            <a:off x="1052736" y="472645"/>
            <a:ext cx="4824536" cy="3159393"/>
          </a:xfrm>
          <a:prstGeom prst="rect">
            <a:avLst/>
          </a:prstGeom>
          <a:noFill/>
          <a:ln w="9525">
            <a:noFill/>
            <a:miter lim="800000"/>
            <a:headEnd/>
            <a:tailEnd/>
          </a:ln>
        </p:spPr>
      </p:pic>
      <p:cxnSp>
        <p:nvCxnSpPr>
          <p:cNvPr id="8" name="直線コネクタ 7"/>
          <p:cNvCxnSpPr/>
          <p:nvPr/>
        </p:nvCxnSpPr>
        <p:spPr>
          <a:xfrm>
            <a:off x="-891480" y="467544"/>
            <a:ext cx="8280920" cy="0"/>
          </a:xfrm>
          <a:prstGeom prst="line">
            <a:avLst/>
          </a:prstGeom>
          <a:ln w="76200">
            <a:solidFill>
              <a:srgbClr val="FC4810"/>
            </a:solidFill>
          </a:ln>
        </p:spPr>
        <p:style>
          <a:lnRef idx="1">
            <a:schemeClr val="accent1"/>
          </a:lnRef>
          <a:fillRef idx="0">
            <a:schemeClr val="accent1"/>
          </a:fillRef>
          <a:effectRef idx="0">
            <a:schemeClr val="accent1"/>
          </a:effectRef>
          <a:fontRef idx="minor">
            <a:schemeClr val="tx1"/>
          </a:fontRef>
        </p:style>
      </p:cxnSp>
      <p:sp>
        <p:nvSpPr>
          <p:cNvPr id="44" name="角丸四角形 43"/>
          <p:cNvSpPr/>
          <p:nvPr/>
        </p:nvSpPr>
        <p:spPr>
          <a:xfrm>
            <a:off x="2204864" y="1299741"/>
            <a:ext cx="2880320" cy="1533434"/>
          </a:xfrm>
          <a:prstGeom prst="roundRect">
            <a:avLst>
              <a:gd name="adj" fmla="val 190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u="sng" dirty="0">
                <a:latin typeface="HGS創英角ｺﾞｼｯｸUB" pitchFamily="50" charset="-128"/>
                <a:ea typeface="HGS創英角ｺﾞｼｯｸUB" pitchFamily="50" charset="-128"/>
              </a:rPr>
              <a:t>●地下</a:t>
            </a:r>
            <a:r>
              <a:rPr kumimoji="1" lang="en-US" altLang="ja-JP" sz="1100" u="sng" dirty="0">
                <a:latin typeface="HGS創英角ｺﾞｼｯｸUB" pitchFamily="50" charset="-128"/>
                <a:ea typeface="HGS創英角ｺﾞｼｯｸUB" pitchFamily="50" charset="-128"/>
              </a:rPr>
              <a:t>3</a:t>
            </a:r>
            <a:r>
              <a:rPr kumimoji="1" lang="ja-JP" altLang="en-US" sz="1100" u="sng" dirty="0">
                <a:latin typeface="HGS創英角ｺﾞｼｯｸUB" pitchFamily="50" charset="-128"/>
                <a:ea typeface="HGS創英角ｺﾞｼｯｸUB" pitchFamily="50" charset="-128"/>
              </a:rPr>
              <a:t>階に接車後、お客様用エレベーターを抜けて、貨物用エレベーターを利用してください。</a:t>
            </a:r>
            <a:r>
              <a:rPr kumimoji="1" lang="en-US" altLang="ja-JP" sz="1100" u="sng" dirty="0">
                <a:latin typeface="HGS創英角ｺﾞｼｯｸUB" pitchFamily="50" charset="-128"/>
                <a:ea typeface="HGS創英角ｺﾞｼｯｸUB" pitchFamily="50" charset="-128"/>
              </a:rPr>
              <a:t>※</a:t>
            </a:r>
            <a:r>
              <a:rPr kumimoji="1" lang="ja-JP" altLang="en-US" sz="1100" u="sng" dirty="0">
                <a:latin typeface="HGS創英角ｺﾞｼｯｸUB" pitchFamily="50" charset="-128"/>
                <a:ea typeface="HGS創英角ｺﾞｼｯｸUB" pitchFamily="50" charset="-128"/>
              </a:rPr>
              <a:t>駐車料金は有料です</a:t>
            </a:r>
            <a:endParaRPr kumimoji="1" lang="en-US" altLang="ja-JP" sz="1100" u="sng" dirty="0">
              <a:latin typeface="HGS創英角ｺﾞｼｯｸUB" pitchFamily="50" charset="-128"/>
              <a:ea typeface="HGS創英角ｺﾞｼｯｸUB" pitchFamily="50" charset="-128"/>
            </a:endParaRPr>
          </a:p>
          <a:p>
            <a:r>
              <a:rPr kumimoji="1" lang="ja-JP" altLang="en-US" sz="1100" dirty="0">
                <a:latin typeface="HGS創英角ｺﾞｼｯｸUB" pitchFamily="50" charset="-128"/>
                <a:ea typeface="HGS創英角ｺﾞｼｯｸUB" pitchFamily="50" charset="-128"/>
              </a:rPr>
              <a:t>●１Ｆの防災センターで商品搬入の旨を伝え、セキュリティカードを借りてください。</a:t>
            </a:r>
            <a:endParaRPr kumimoji="1" lang="en-US" altLang="ja-JP" sz="1100" dirty="0">
              <a:latin typeface="HGS創英角ｺﾞｼｯｸUB" pitchFamily="50" charset="-128"/>
              <a:ea typeface="HGS創英角ｺﾞｼｯｸUB" pitchFamily="50" charset="-128"/>
            </a:endParaRPr>
          </a:p>
          <a:p>
            <a:r>
              <a:rPr lang="ja-JP" altLang="en-US" sz="1100" dirty="0">
                <a:latin typeface="HGS創英角ｺﾞｼｯｸUB" pitchFamily="50" charset="-128"/>
                <a:ea typeface="HGS創英角ｺﾞｼｯｸUB" pitchFamily="50" charset="-128"/>
              </a:rPr>
              <a:t>セキュリティカードがないと２</a:t>
            </a:r>
            <a:r>
              <a:rPr lang="en-US" altLang="ja-JP" sz="1100" dirty="0">
                <a:latin typeface="HGS創英角ｺﾞｼｯｸUB" pitchFamily="50" charset="-128"/>
                <a:ea typeface="HGS創英角ｺﾞｼｯｸUB" pitchFamily="50" charset="-128"/>
              </a:rPr>
              <a:t>F</a:t>
            </a:r>
            <a:r>
              <a:rPr lang="ja-JP" altLang="en-US" sz="1100" dirty="0">
                <a:latin typeface="HGS創英角ｺﾞｼｯｸUB" pitchFamily="50" charset="-128"/>
                <a:ea typeface="HGS創英角ｺﾞｼｯｸUB" pitchFamily="50" charset="-128"/>
              </a:rPr>
              <a:t>の売場には入れませんのでご注意ください。</a:t>
            </a:r>
            <a:endParaRPr lang="en-US" altLang="ja-JP" sz="1100" dirty="0">
              <a:latin typeface="HGS創英角ｺﾞｼｯｸUB" pitchFamily="50" charset="-128"/>
              <a:ea typeface="HGS創英角ｺﾞｼｯｸUB" pitchFamily="50" charset="-128"/>
            </a:endParaRPr>
          </a:p>
        </p:txBody>
      </p:sp>
      <p:sp>
        <p:nvSpPr>
          <p:cNvPr id="30" name="正方形/長方形 29"/>
          <p:cNvSpPr/>
          <p:nvPr/>
        </p:nvSpPr>
        <p:spPr>
          <a:xfrm>
            <a:off x="1700808" y="2555776"/>
            <a:ext cx="360040" cy="576064"/>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左矢印 30"/>
          <p:cNvSpPr/>
          <p:nvPr/>
        </p:nvSpPr>
        <p:spPr>
          <a:xfrm>
            <a:off x="2060848" y="2811909"/>
            <a:ext cx="216024" cy="144016"/>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2" name="Picture 2"/>
          <p:cNvPicPr>
            <a:picLocks noChangeAspect="1" noChangeArrowheads="1"/>
          </p:cNvPicPr>
          <p:nvPr/>
        </p:nvPicPr>
        <p:blipFill>
          <a:blip r:embed="rId3" cstate="print"/>
          <a:srcRect r="86191" b="83739"/>
          <a:stretch>
            <a:fillRect/>
          </a:stretch>
        </p:blipFill>
        <p:spPr bwMode="auto">
          <a:xfrm>
            <a:off x="332656" y="539552"/>
            <a:ext cx="864096" cy="648072"/>
          </a:xfrm>
          <a:prstGeom prst="rect">
            <a:avLst/>
          </a:prstGeom>
          <a:noFill/>
          <a:ln w="9525">
            <a:noFill/>
            <a:miter lim="800000"/>
            <a:headEnd/>
            <a:tailEnd/>
          </a:ln>
        </p:spPr>
      </p:pic>
      <p:sp>
        <p:nvSpPr>
          <p:cNvPr id="33" name="テキスト ボックス 32"/>
          <p:cNvSpPr txBox="1"/>
          <p:nvPr/>
        </p:nvSpPr>
        <p:spPr>
          <a:xfrm>
            <a:off x="332656" y="3707904"/>
            <a:ext cx="648072" cy="408623"/>
          </a:xfrm>
          <a:prstGeom prst="round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kumimoji="1" lang="ja-JP" altLang="en-US" dirty="0">
                <a:latin typeface="HGPｺﾞｼｯｸE" pitchFamily="50" charset="-128"/>
                <a:ea typeface="HGPｺﾞｼｯｸE" pitchFamily="50" charset="-128"/>
              </a:rPr>
              <a:t>２</a:t>
            </a:r>
            <a:r>
              <a:rPr kumimoji="1" lang="en-US" altLang="ja-JP" dirty="0">
                <a:latin typeface="HGPｺﾞｼｯｸE" pitchFamily="50" charset="-128"/>
                <a:ea typeface="HGPｺﾞｼｯｸE" pitchFamily="50" charset="-128"/>
              </a:rPr>
              <a:t>F</a:t>
            </a:r>
            <a:endParaRPr kumimoji="1" lang="ja-JP" altLang="en-US" dirty="0">
              <a:latin typeface="HGPｺﾞｼｯｸE" pitchFamily="50" charset="-128"/>
              <a:ea typeface="HGPｺﾞｼｯｸE" pitchFamily="50" charset="-128"/>
            </a:endParaRPr>
          </a:p>
        </p:txBody>
      </p:sp>
      <p:sp>
        <p:nvSpPr>
          <p:cNvPr id="3" name="正方形/長方形 2">
            <a:extLst>
              <a:ext uri="{FF2B5EF4-FFF2-40B4-BE49-F238E27FC236}">
                <a16:creationId xmlns:a16="http://schemas.microsoft.com/office/drawing/2014/main" id="{0539428D-C9F1-3296-0605-573531FC48FD}"/>
              </a:ext>
            </a:extLst>
          </p:cNvPr>
          <p:cNvSpPr/>
          <p:nvPr/>
        </p:nvSpPr>
        <p:spPr>
          <a:xfrm>
            <a:off x="1700808" y="7921170"/>
            <a:ext cx="864096" cy="251229"/>
          </a:xfrm>
          <a:prstGeom prst="rect">
            <a:avLst/>
          </a:prstGeom>
          <a:solidFill>
            <a:srgbClr val="F599A0"/>
          </a:solidFill>
          <a:ln>
            <a:solidFill>
              <a:srgbClr val="F599A0"/>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2483</TotalTime>
  <Words>1852</Words>
  <Application>Microsoft Office PowerPoint</Application>
  <PresentationFormat>画面に合わせる (4:3)</PresentationFormat>
  <Paragraphs>154</Paragraphs>
  <Slides>9</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9</vt:i4>
      </vt:variant>
    </vt:vector>
  </HeadingPairs>
  <TitlesOfParts>
    <vt:vector size="20" baseType="lpstr">
      <vt:lpstr>BIZ UDPゴシック</vt:lpstr>
      <vt:lpstr>BIZ UDP明朝 Medium</vt:lpstr>
      <vt:lpstr>HGPｺﾞｼｯｸE</vt:lpstr>
      <vt:lpstr>HGS創英角ｺﾞｼｯｸUB</vt:lpstr>
      <vt:lpstr>HG丸ｺﾞｼｯｸM-PRO</vt:lpstr>
      <vt:lpstr>游明朝</vt:lpstr>
      <vt:lpstr>Arial</vt:lpstr>
      <vt:lpstr>Calibri</vt:lpstr>
      <vt:lpstr>Trebuchet MS</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FS2014-CL020</dc:creator>
  <cp:lastModifiedBy>加藤 麻衣</cp:lastModifiedBy>
  <cp:revision>84</cp:revision>
  <cp:lastPrinted>2025-06-06T02:13:21Z</cp:lastPrinted>
  <dcterms:created xsi:type="dcterms:W3CDTF">2016-04-27T12:37:19Z</dcterms:created>
  <dcterms:modified xsi:type="dcterms:W3CDTF">2025-06-06T02:16:19Z</dcterms:modified>
</cp:coreProperties>
</file>