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野田 ありさ" initials="野田" lastIdx="1" clrIdx="0">
    <p:extLst>
      <p:ext uri="{19B8F6BF-5375-455C-9EA6-DF929625EA0E}">
        <p15:presenceInfo xmlns:p15="http://schemas.microsoft.com/office/powerpoint/2012/main" userId="野田 ありさ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4660"/>
  </p:normalViewPr>
  <p:slideViewPr>
    <p:cSldViewPr>
      <p:cViewPr>
        <p:scale>
          <a:sx n="100" d="100"/>
          <a:sy n="100" d="100"/>
        </p:scale>
        <p:origin x="1104" y="-266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786C2-9982-432B-83B7-F53142D8B955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59AB-7207-40E6-A0D1-2CF228E217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4.54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4.98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5.32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5.6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6.02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6.3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6.71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D0620-B825-44F9-A945-444B22C4186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7A93B-23C8-4D05-A268-553411DCF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60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7A93B-23C8-4D05-A268-553411DCFCC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87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3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6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46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27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1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69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7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55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3" indent="0">
              <a:buNone/>
              <a:defRPr sz="3033"/>
            </a:lvl2pPr>
            <a:lvl3pPr marL="990564" indent="0">
              <a:buNone/>
              <a:defRPr sz="2600"/>
            </a:lvl3pPr>
            <a:lvl4pPr marL="1485846" indent="0">
              <a:buNone/>
              <a:defRPr sz="2167"/>
            </a:lvl4pPr>
            <a:lvl5pPr marL="1981127" indent="0">
              <a:buNone/>
              <a:defRPr sz="2167"/>
            </a:lvl5pPr>
            <a:lvl6pPr marL="2476410" indent="0">
              <a:buNone/>
              <a:defRPr sz="2167"/>
            </a:lvl6pPr>
            <a:lvl7pPr marL="2971692" indent="0">
              <a:buNone/>
              <a:defRPr sz="2167"/>
            </a:lvl7pPr>
            <a:lvl8pPr marL="3466973" indent="0">
              <a:buNone/>
              <a:defRPr sz="2167"/>
            </a:lvl8pPr>
            <a:lvl9pPr marL="3962255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6C34-BDE5-4FC9-973D-67508C86C842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64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1" indent="-371461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3" indent="-309551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0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87" indent="-247640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68" indent="-247640" algn="l" defTabSz="990564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50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33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1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6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hyperlink" Target="mailto:itoshima@shokokai.ne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customXml" Target="../ink/ink7.xml"/><Relationship Id="rId5" Type="http://schemas.openxmlformats.org/officeDocument/2006/relationships/image" Target="../media/image3.png"/><Relationship Id="rId10" Type="http://schemas.openxmlformats.org/officeDocument/2006/relationships/customXml" Target="../ink/ink6.xml"/><Relationship Id="rId9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54433" y="679996"/>
            <a:ext cx="6519738" cy="1341594"/>
          </a:xfrm>
        </p:spPr>
        <p:txBody>
          <a:bodyPr>
            <a:normAutofit fontScale="90000"/>
          </a:bodyPr>
          <a:lstStyle/>
          <a:p>
            <a:r>
              <a:rPr lang="ja-JP" altLang="en-US" sz="53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第４回創業塾</a:t>
            </a:r>
            <a:r>
              <a:rPr lang="en-US" altLang="ja-JP" sz="53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2024</a:t>
            </a:r>
            <a:br>
              <a:rPr lang="en-US" altLang="ja-JP" sz="65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</a:br>
            <a:endParaRPr lang="ja-JP" altLang="en-US" sz="650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105668" y="65940"/>
            <a:ext cx="7197353" cy="541704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40000" lnSpcReduction="20000"/>
          </a:bodyPr>
          <a:lstStyle/>
          <a:p>
            <a:pPr algn="ctr" defTabSz="990564">
              <a:spcBef>
                <a:spcPct val="0"/>
              </a:spcBef>
              <a:defRPr/>
            </a:pPr>
            <a:r>
              <a:rPr lang="ja-JP" altLang="en-US" sz="4333" dirty="0"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糸島市内で創業したい人や、創業して間もない人を応援します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06268" y="3121201"/>
            <a:ext cx="6914984" cy="824811"/>
          </a:xfrm>
          <a:prstGeom prst="rect">
            <a:avLst/>
          </a:prstGeom>
        </p:spPr>
        <p:txBody>
          <a:bodyPr vert="horz" lIns="99060" tIns="49530" rIns="99060" bIns="49530" rtlCol="0" anchor="ctr">
            <a:normAutofit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en-US" altLang="ja-JP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※ </a:t>
            </a:r>
            <a:r>
              <a:rPr lang="ja-JP" altLang="en-US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電卓と筆記用具をご用意ください。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※</a:t>
            </a:r>
            <a:r>
              <a:rPr lang="ja-JP" altLang="en-US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講義内容が変更となる場合がありますのでご了承ください</a:t>
            </a:r>
            <a:r>
              <a:rPr lang="ja-JP" altLang="en-US" sz="19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。</a:t>
            </a:r>
            <a:endParaRPr lang="en-US" altLang="ja-JP" sz="1950" b="1" dirty="0">
              <a:solidFill>
                <a:schemeClr val="tx2">
                  <a:lumMod val="75000"/>
                </a:schemeClr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1517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867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1733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defRPr/>
            </a:pPr>
            <a:endParaRPr lang="en-US" altLang="ja-JP" sz="758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38353" y="9028406"/>
            <a:ext cx="4886759" cy="877594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7500" lnSpcReduction="20000"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ja-JP" altLang="en-US" sz="2708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主催：糸島市商工会</a:t>
            </a:r>
            <a:endParaRPr lang="en-US" altLang="ja-JP" sz="2708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〒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819-1118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　福岡県糸島市前原北一丁目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番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号</a:t>
            </a:r>
            <a:endParaRPr lang="en-US" altLang="ja-JP" sz="1733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TEL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092-322-3535/FAX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092-322-1113</a:t>
            </a: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（経営支援課：担当　野口・野田）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69134" y="1351962"/>
            <a:ext cx="6519739" cy="1557424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7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参加対象者：創業前から創業後</a:t>
            </a:r>
            <a:r>
              <a:rPr lang="en-US" altLang="ja-JP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5</a:t>
            </a:r>
            <a:r>
              <a:rPr lang="ja-JP" altLang="en-US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年未満の方</a:t>
            </a:r>
            <a:endParaRPr lang="en-US" altLang="ja-JP" sz="2600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定員：３０名（先着順）</a:t>
            </a:r>
            <a:endParaRPr lang="en-US" altLang="ja-JP" sz="2600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algn="ctr">
              <a:spcBef>
                <a:spcPct val="0"/>
              </a:spcBef>
              <a:defRPr/>
            </a:pPr>
            <a:endParaRPr lang="ja-JP" altLang="en-US" sz="2600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algn="ctr" defTabSz="990564">
              <a:spcBef>
                <a:spcPct val="0"/>
              </a:spcBef>
              <a:defRPr/>
            </a:pPr>
            <a:r>
              <a:rPr lang="en-US" altLang="ja-JP" sz="325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2</a:t>
            </a:r>
            <a:r>
              <a:rPr lang="ja-JP" altLang="en-US" sz="325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日間受講すると、ご自身の</a:t>
            </a:r>
            <a:endParaRPr lang="en-US" altLang="ja-JP" sz="325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algn="ctr" defTabSz="990564">
              <a:spcBef>
                <a:spcPct val="0"/>
              </a:spcBef>
              <a:defRPr/>
            </a:pPr>
            <a:r>
              <a:rPr lang="ja-JP" altLang="en-US" sz="325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創業の夢に一歩大きく近づきます！</a:t>
            </a:r>
            <a:endParaRPr lang="en-US" altLang="ja-JP" sz="325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3789" y="4643435"/>
            <a:ext cx="6914984" cy="696521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0000" lnSpcReduction="20000"/>
          </a:bodyPr>
          <a:lstStyle/>
          <a:p>
            <a:pPr defTabSz="990564">
              <a:spcBef>
                <a:spcPct val="0"/>
              </a:spcBef>
              <a:defRPr/>
            </a:pPr>
            <a:endParaRPr lang="en-US" altLang="ja-JP" sz="867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1733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32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８月</a:t>
            </a:r>
            <a:r>
              <a:rPr lang="en-US" altLang="ja-JP" sz="32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18</a:t>
            </a:r>
            <a:r>
              <a:rPr lang="ja-JP" altLang="en-US" sz="32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日（日）</a:t>
            </a:r>
            <a:r>
              <a:rPr lang="en-US" altLang="ja-JP" sz="19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※</a:t>
            </a:r>
            <a:r>
              <a:rPr lang="ja-JP" altLang="en-US" sz="19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電卓と筆記用具（鉛筆・消しゴム）をご用意ください。</a:t>
            </a:r>
            <a:endParaRPr lang="en-US" altLang="ja-JP" sz="3250" dirty="0">
              <a:solidFill>
                <a:schemeClr val="tx2">
                  <a:lumMod val="75000"/>
                </a:schemeClr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defRPr/>
            </a:pPr>
            <a:endParaRPr lang="en-US" altLang="ja-JP" sz="758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5481733" y="594421"/>
            <a:ext cx="1256062" cy="5798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9060" tIns="49530" rIns="99060" bIns="49530" rtlCol="0" anchor="ctr">
            <a:normAutofit fontScale="40000" lnSpcReduction="20000"/>
          </a:bodyPr>
          <a:lstStyle/>
          <a:p>
            <a:pPr algn="ctr" defTabSz="990564">
              <a:spcBef>
                <a:spcPct val="0"/>
              </a:spcBef>
              <a:defRPr/>
            </a:pPr>
            <a:r>
              <a:rPr lang="ja-JP" altLang="en-US" sz="4333" b="1" dirty="0">
                <a:solidFill>
                  <a:srgbClr val="FF0000"/>
                </a:solidFill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受講無料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206268" y="8978219"/>
            <a:ext cx="2097340" cy="73118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9060" tIns="49530" rIns="99060" bIns="49530" rtlCol="0" anchor="ctr">
            <a:normAutofit fontScale="40000" lnSpcReduction="20000"/>
          </a:bodyPr>
          <a:lstStyle/>
          <a:p>
            <a:pPr algn="ctr" defTabSz="990564">
              <a:spcBef>
                <a:spcPct val="0"/>
              </a:spcBef>
              <a:defRPr/>
            </a:pPr>
            <a:r>
              <a:rPr lang="ja-JP" altLang="en-US" sz="4333" b="1" dirty="0">
                <a:solidFill>
                  <a:srgbClr val="FF0000"/>
                </a:solidFill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申込方法は裏面に</a:t>
            </a:r>
            <a:endParaRPr lang="en-US" altLang="ja-JP" sz="4333" b="1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Ebrima" pitchFamily="2" charset="0"/>
            </a:endParaRPr>
          </a:p>
          <a:p>
            <a:pPr algn="ctr" defTabSz="990564">
              <a:spcBef>
                <a:spcPct val="0"/>
              </a:spcBef>
              <a:defRPr/>
            </a:pPr>
            <a:r>
              <a:rPr lang="ja-JP" altLang="en-US" sz="4333" b="1" dirty="0">
                <a:solidFill>
                  <a:srgbClr val="FF0000"/>
                </a:solidFill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記載しています</a:t>
            </a:r>
          </a:p>
        </p:txBody>
      </p:sp>
      <p:graphicFrame>
        <p:nvGraphicFramePr>
          <p:cNvPr id="3" name="表 6">
            <a:extLst>
              <a:ext uri="{FF2B5EF4-FFF2-40B4-BE49-F238E27FC236}">
                <a16:creationId xmlns:a16="http://schemas.microsoft.com/office/drawing/2014/main" id="{47AC8AED-A5A1-4492-AE6A-B0779D033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549054"/>
              </p:ext>
            </p:extLst>
          </p:nvPr>
        </p:nvGraphicFramePr>
        <p:xfrm>
          <a:off x="-28493" y="3498955"/>
          <a:ext cx="6921019" cy="46371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9301">
                  <a:extLst>
                    <a:ext uri="{9D8B030D-6E8A-4147-A177-3AD203B41FA5}">
                      <a16:colId xmlns:a16="http://schemas.microsoft.com/office/drawing/2014/main" val="1241321186"/>
                    </a:ext>
                  </a:extLst>
                </a:gridCol>
                <a:gridCol w="1682394">
                  <a:extLst>
                    <a:ext uri="{9D8B030D-6E8A-4147-A177-3AD203B41FA5}">
                      <a16:colId xmlns:a16="http://schemas.microsoft.com/office/drawing/2014/main" val="4254313551"/>
                    </a:ext>
                  </a:extLst>
                </a:gridCol>
                <a:gridCol w="1754662">
                  <a:extLst>
                    <a:ext uri="{9D8B030D-6E8A-4147-A177-3AD203B41FA5}">
                      <a16:colId xmlns:a16="http://schemas.microsoft.com/office/drawing/2014/main" val="3539118368"/>
                    </a:ext>
                  </a:extLst>
                </a:gridCol>
                <a:gridCol w="1754662">
                  <a:extLst>
                    <a:ext uri="{9D8B030D-6E8A-4147-A177-3AD203B41FA5}">
                      <a16:colId xmlns:a16="http://schemas.microsoft.com/office/drawing/2014/main" val="3107886800"/>
                    </a:ext>
                  </a:extLst>
                </a:gridCol>
              </a:tblGrid>
              <a:tr h="351523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日時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講義内容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講師（予定）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615452376"/>
                  </a:ext>
                </a:extLst>
              </a:tr>
              <a:tr h="10921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</a:t>
                      </a:r>
                      <a:r>
                        <a:rPr kumimoji="1" lang="ja-JP" altLang="en-US" sz="2000" dirty="0"/>
                        <a:t>月</a:t>
                      </a:r>
                      <a:r>
                        <a:rPr kumimoji="1" lang="en-US" altLang="ja-JP" sz="2000" dirty="0"/>
                        <a:t>2</a:t>
                      </a:r>
                      <a:r>
                        <a:rPr kumimoji="1" lang="ja-JP" altLang="en-US" sz="2000" dirty="0"/>
                        <a:t>日（日）</a:t>
                      </a:r>
                      <a:endParaRPr kumimoji="1" lang="en-US" altLang="ja-JP" sz="2000" dirty="0"/>
                    </a:p>
                    <a:p>
                      <a:pPr algn="ctr"/>
                      <a:r>
                        <a:rPr kumimoji="1" lang="en-US" altLang="ja-JP" sz="2000" dirty="0"/>
                        <a:t>13</a:t>
                      </a:r>
                      <a:r>
                        <a:rPr kumimoji="1" lang="ja-JP" altLang="en-US" sz="2000" dirty="0"/>
                        <a:t>時～</a:t>
                      </a:r>
                      <a:r>
                        <a:rPr kumimoji="1" lang="en-US" altLang="ja-JP" sz="2000" dirty="0"/>
                        <a:t>17</a:t>
                      </a:r>
                      <a:r>
                        <a:rPr kumimoji="1" lang="ja-JP" altLang="en-US" sz="2000" dirty="0"/>
                        <a:t>時</a:t>
                      </a:r>
                      <a:endParaRPr kumimoji="1" lang="en-US" altLang="ja-JP" sz="2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イントロダクション／ビジネスモデル／商品・サービス開発</a:t>
                      </a:r>
                      <a:endParaRPr kumimoji="1" lang="en-US" altLang="ja-JP" sz="15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あなたの夢を実現するビジネスモデルを作ろう。強みを生かしたコンセプトづくりをしよう。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中小企業診断士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山田　周作　氏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080810268"/>
                  </a:ext>
                </a:extLst>
              </a:tr>
              <a:tr h="6897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販路開拓／販売促進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売上を伸ばすための販路開拓方法を知ろう。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中小企業診断士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安武　美歩　氏</a:t>
                      </a:r>
                    </a:p>
                    <a:p>
                      <a:endParaRPr kumimoji="1" lang="ja-JP" altLang="en-US" sz="15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975462436"/>
                  </a:ext>
                </a:extLst>
              </a:tr>
              <a:tr h="6897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</a:t>
                      </a:r>
                      <a:r>
                        <a:rPr kumimoji="1" lang="ja-JP" altLang="en-US" sz="2000" dirty="0"/>
                        <a:t>月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2000" dirty="0"/>
                        <a:t>日（日）</a:t>
                      </a:r>
                      <a:endParaRPr kumimoji="1" lang="en-US" altLang="ja-JP" sz="2000" dirty="0"/>
                    </a:p>
                    <a:p>
                      <a:pPr algn="ctr"/>
                      <a:r>
                        <a:rPr kumimoji="1" lang="en-US" altLang="ja-JP" sz="2000" dirty="0"/>
                        <a:t>13</a:t>
                      </a:r>
                      <a:r>
                        <a:rPr kumimoji="1" lang="ja-JP" altLang="en-US" sz="2000" dirty="0"/>
                        <a:t>時～</a:t>
                      </a:r>
                      <a:r>
                        <a:rPr kumimoji="1" lang="en-US" altLang="ja-JP" sz="2000" dirty="0"/>
                        <a:t>17</a:t>
                      </a:r>
                      <a:r>
                        <a:rPr kumimoji="1" lang="ja-JP" altLang="en-US" sz="2000" dirty="0"/>
                        <a:t>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会計・税務／売上・利益・資金計画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経営者が知っておくべき税務や経理のポイントを学ぼう。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税理士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稲葉　和彦　氏</a:t>
                      </a:r>
                    </a:p>
                    <a:p>
                      <a:endParaRPr kumimoji="1" lang="en-US" altLang="ja-JP" sz="15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114859393"/>
                  </a:ext>
                </a:extLst>
              </a:tr>
              <a:tr h="14215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労務／法務</a:t>
                      </a:r>
                      <a:endParaRPr kumimoji="1" lang="en-US" altLang="ja-JP" sz="15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人材を育てるための知識とリスク管理を知ろう。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zh-CN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社会保険労務士</a:t>
                      </a:r>
                    </a:p>
                    <a:p>
                      <a:r>
                        <a:rPr kumimoji="1" lang="ja-JP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近藤</a:t>
                      </a:r>
                      <a:r>
                        <a:rPr kumimoji="1" lang="zh-CN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賢司</a:t>
                      </a:r>
                      <a:r>
                        <a:rPr kumimoji="1" lang="zh-CN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氏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15962927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3D04E41-07EF-40D0-8DB9-16843E63CB9F}"/>
              </a:ext>
            </a:extLst>
          </p:cNvPr>
          <p:cNvSpPr txBox="1"/>
          <p:nvPr/>
        </p:nvSpPr>
        <p:spPr>
          <a:xfrm>
            <a:off x="2303608" y="8358733"/>
            <a:ext cx="4061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場所：糸島市商工会</a:t>
            </a:r>
            <a:r>
              <a:rPr lang="ja-JP" altLang="en-US" dirty="0"/>
              <a:t>　　　　</a:t>
            </a:r>
            <a:endParaRPr lang="en-US" altLang="ja-JP" dirty="0"/>
          </a:p>
          <a:p>
            <a:r>
              <a:rPr lang="ja-JP" altLang="en-US" dirty="0"/>
              <a:t>　　　　糸島市前原北</a:t>
            </a:r>
            <a:r>
              <a:rPr lang="en-US" altLang="ja-JP" dirty="0"/>
              <a:t>1-1-1</a:t>
            </a:r>
            <a:r>
              <a:rPr lang="ja-JP" altLang="en-US" sz="1100" dirty="0"/>
              <a:t>（糸島市商工会館）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2457" y="7617296"/>
            <a:ext cx="6313883" cy="12012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80486" tIns="9631" rIns="80486" bIns="9631" numCol="1" anchor="t" anchorCtr="0" compatLnSpc="1">
            <a:prstTxWarp prst="textNoShape">
              <a:avLst/>
            </a:prstTxWarp>
          </a:bodyPr>
          <a:lstStyle/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本セミナーすべての科目を受講し、糸島市の受講証明書を受領した場合、以下の支援制度を活用できます。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・会社（株式会社・合同会社）設立時の登録免許税の減免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・無担保、第三者保証人なしの創業関連保証利用開始月の前倒し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・日本政策金融公庫</a:t>
            </a:r>
            <a:r>
              <a:rPr lang="ja-JP" altLang="en-US" sz="1083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新規開業支援資金</a:t>
            </a: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の貸付利率の引き下げ</a:t>
            </a:r>
            <a:endParaRPr lang="en-US" altLang="ja-JP" sz="1083" dirty="0">
              <a:latin typeface="HGPｺﾞｼｯｸE" pitchFamily="50" charset="-128"/>
              <a:ea typeface="HGPｺﾞｼｯｸE" pitchFamily="50" charset="-128"/>
              <a:cs typeface="ＭＳ Ｐゴシック" pitchFamily="50" charset="-128"/>
            </a:endParaRP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・小規模事業者持続化補助金の補助上限引き上げ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　　　　　　　　　　　　　　　　</a:t>
            </a:r>
            <a:endParaRPr lang="ja-JP" altLang="en-US" sz="19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20060"/>
              </p:ext>
            </p:extLst>
          </p:nvPr>
        </p:nvGraphicFramePr>
        <p:xfrm>
          <a:off x="52457" y="2360712"/>
          <a:ext cx="6763408" cy="51831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77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765">
                  <a:extLst>
                    <a:ext uri="{9D8B030D-6E8A-4147-A177-3AD203B41FA5}">
                      <a16:colId xmlns:a16="http://schemas.microsoft.com/office/drawing/2014/main" val="89890074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845114102"/>
                    </a:ext>
                  </a:extLst>
                </a:gridCol>
                <a:gridCol w="2007140">
                  <a:extLst>
                    <a:ext uri="{9D8B030D-6E8A-4147-A177-3AD203B41FA5}">
                      <a16:colId xmlns:a16="http://schemas.microsoft.com/office/drawing/2014/main" val="3633799662"/>
                    </a:ext>
                  </a:extLst>
                </a:gridCol>
              </a:tblGrid>
              <a:tr h="4415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フリガナ</a:t>
                      </a:r>
                      <a:endParaRPr lang="en-US" altLang="ja-JP" sz="14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氏名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性別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男 ・ 女 ・ 回答しない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住所</a:t>
                      </a:r>
                      <a:r>
                        <a:rPr lang="ja-JP" altLang="en-US" sz="1400" kern="100" dirty="0"/>
                        <a:t>（お住まい）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latin typeface="+mj-ea"/>
                          <a:ea typeface="+mj-ea"/>
                        </a:rPr>
                        <a:t>〒</a:t>
                      </a:r>
                      <a:endParaRPr lang="ja-JP" altLang="ja-JP" sz="1400" kern="100" dirty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移住の有無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latin typeface="Century"/>
                          <a:ea typeface="ＭＳ 明朝"/>
                          <a:cs typeface="Times New Roman"/>
                        </a:rPr>
                        <a:t>あり・なし</a:t>
                      </a:r>
                      <a:endParaRPr lang="ja-JP" sz="12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</a:rPr>
                        <a:t>移住ありの場合 → 前住所</a:t>
                      </a: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：（　　　　）</a:t>
                      </a:r>
                      <a:r>
                        <a:rPr lang="ja-JP" altLang="en-US" sz="100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都道府県（　　　）市町村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67840"/>
                  </a:ext>
                </a:extLst>
              </a:tr>
              <a:tr h="4520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事業所名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（予定でも結構です）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5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事業所住所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/>
                        <a:t>〒</a:t>
                      </a:r>
                      <a:endParaRPr lang="ja-JP" alt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683359"/>
                  </a:ext>
                </a:extLst>
              </a:tr>
              <a:tr h="363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開業予定日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r>
                        <a:rPr lang="ja-JP" altLang="en-US" sz="1400" kern="100" dirty="0"/>
                        <a:t>　　　又は　　　　未　定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893819"/>
                  </a:ext>
                </a:extLst>
              </a:tr>
              <a:tr h="9734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業種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（○を付けてください）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300" kern="100" dirty="0"/>
                        <a:t>・</a:t>
                      </a:r>
                      <a:r>
                        <a:rPr lang="ja-JP" sz="1700" kern="100" dirty="0"/>
                        <a:t>建設業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・サービス業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・飲食宿泊業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700" kern="100" dirty="0"/>
                        <a:t>・製造業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・小売業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・卸売業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・その他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/>
                        <a:t>　</a:t>
                      </a:r>
                      <a:r>
                        <a:rPr lang="ja-JP" sz="1300" kern="100" dirty="0"/>
                        <a:t>（具体的に：　　　　　　　</a:t>
                      </a:r>
                      <a:r>
                        <a:rPr lang="ja-JP" altLang="en-US" sz="1300" kern="100" dirty="0"/>
                        <a:t>　　　　　　　　　　</a:t>
                      </a:r>
                      <a:r>
                        <a:rPr lang="ja-JP" sz="1300" kern="100" dirty="0"/>
                        <a:t>　　　　　　　　　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生年月日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西暦　　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年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月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　　日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（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才）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メールアドレス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80074"/>
                  </a:ext>
                </a:extLst>
              </a:tr>
              <a:tr h="464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連絡先</a:t>
                      </a:r>
                      <a:r>
                        <a:rPr lang="en-US" sz="1400" kern="100" dirty="0"/>
                        <a:t>TEL</a:t>
                      </a:r>
                      <a:r>
                        <a:rPr lang="ja-JP" altLang="en-US" sz="1400" kern="100" dirty="0"/>
                        <a:t>（携帯）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459432" y="116730"/>
            <a:ext cx="7603182" cy="2301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【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申込方法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】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・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・持参のいずれかより、以下の必要事項をご記入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　　の上、お申込みください。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　　・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092-322-1113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・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TEL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092-322-3535</a:t>
            </a:r>
          </a:p>
          <a:p>
            <a:pPr indent="440251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　　・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  <a:hlinkClick r:id="rId2"/>
              </a:rPr>
              <a:t>itoshima@shokokai.ne.jp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 (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件名に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『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創業塾申込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』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と記載ください）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※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定員になり次第締め切ります。募集状況はホームページでご確認ください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517" dirty="0">
                <a:latin typeface="+mj-ea"/>
                <a:ea typeface="+mj-ea"/>
                <a:cs typeface="Times New Roman" pitchFamily="18" charset="0"/>
              </a:rPr>
              <a:t>糸島市商工会　経営支援課　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行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algn="ctr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16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【</a:t>
            </a:r>
            <a:r>
              <a:rPr lang="ja-JP" altLang="en-US" sz="2167" b="1">
                <a:latin typeface="+mn-ea"/>
                <a:cs typeface="Times New Roman" pitchFamily="18" charset="0"/>
              </a:rPr>
              <a:t>第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４</a:t>
            </a:r>
            <a:r>
              <a:rPr lang="ja-JP" altLang="en-US" sz="2167" b="1">
                <a:latin typeface="+mn-ea"/>
                <a:cs typeface="Times New Roman" pitchFamily="18" charset="0"/>
              </a:rPr>
              <a:t>回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】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糸島市商工会創業塾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2024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参加申込書</a:t>
            </a:r>
            <a:endParaRPr lang="en-US" altLang="ja-JP" sz="1517" b="1" dirty="0">
              <a:latin typeface="+mn-ea"/>
              <a:cs typeface="Times New Roman" pitchFamily="18" charset="0"/>
            </a:endParaRPr>
          </a:p>
          <a:p>
            <a:pPr indent="440251" algn="ctr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b="1" dirty="0">
                <a:latin typeface="+mn-ea"/>
                <a:ea typeface="ＭＳ 明朝" pitchFamily="17" charset="-128"/>
                <a:cs typeface="Times New Roman" pitchFamily="18" charset="0"/>
              </a:rPr>
              <a:t>　　　　　　　　　　　　　　　　　　　　　　</a:t>
            </a:r>
            <a:r>
              <a:rPr lang="ja-JP" altLang="en-US" sz="151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令和　　年　　月　　日</a:t>
            </a:r>
            <a:endParaRPr lang="ja-JP" altLang="en-US" sz="19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08ACE62-C3F9-47E7-B348-667278F002D3}"/>
              </a:ext>
            </a:extLst>
          </p:cNvPr>
          <p:cNvSpPr txBox="1">
            <a:spLocks/>
          </p:cNvSpPr>
          <p:nvPr/>
        </p:nvSpPr>
        <p:spPr>
          <a:xfrm>
            <a:off x="2780928" y="8818588"/>
            <a:ext cx="3842097" cy="1004801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7500" lnSpcReduction="20000"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ja-JP" altLang="en-US" sz="2708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糸島市商工会</a:t>
            </a:r>
            <a:endParaRPr lang="en-US" altLang="ja-JP" sz="2708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〒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819-1118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　福岡県糸島市前原北一丁目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番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号</a:t>
            </a:r>
            <a:endParaRPr lang="en-US" altLang="ja-JP" sz="1733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TEL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092-322-3535/FAX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092-322-1113</a:t>
            </a: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（経営支援課：担当　野口・野田）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56D9B15-FCCD-48E8-B117-BF10F17B3E97}"/>
              </a:ext>
            </a:extLst>
          </p:cNvPr>
          <p:cNvGrpSpPr/>
          <p:nvPr/>
        </p:nvGrpSpPr>
        <p:grpSpPr>
          <a:xfrm>
            <a:off x="5963165" y="8443972"/>
            <a:ext cx="360" cy="360"/>
            <a:chOff x="5963165" y="8443972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インク 1">
                  <a:extLst>
                    <a:ext uri="{FF2B5EF4-FFF2-40B4-BE49-F238E27FC236}">
                      <a16:creationId xmlns:a16="http://schemas.microsoft.com/office/drawing/2014/main" id="{9196CB58-BA6F-4349-9623-C24E1470FBC5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2" name="インク 1">
                  <a:extLst>
                    <a:ext uri="{FF2B5EF4-FFF2-40B4-BE49-F238E27FC236}">
                      <a16:creationId xmlns:a16="http://schemas.microsoft.com/office/drawing/2014/main" id="{9196CB58-BA6F-4349-9623-C24E1470FBC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" name="インク 2">
                  <a:extLst>
                    <a:ext uri="{FF2B5EF4-FFF2-40B4-BE49-F238E27FC236}">
                      <a16:creationId xmlns:a16="http://schemas.microsoft.com/office/drawing/2014/main" id="{55F169FF-F983-4C2F-99FE-1C0A3388240E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3" name="インク 2">
                  <a:extLst>
                    <a:ext uri="{FF2B5EF4-FFF2-40B4-BE49-F238E27FC236}">
                      <a16:creationId xmlns:a16="http://schemas.microsoft.com/office/drawing/2014/main" id="{55F169FF-F983-4C2F-99FE-1C0A3388240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インク 7">
                  <a:extLst>
                    <a:ext uri="{FF2B5EF4-FFF2-40B4-BE49-F238E27FC236}">
                      <a16:creationId xmlns:a16="http://schemas.microsoft.com/office/drawing/2014/main" id="{A61278E2-BE82-4DCD-9AA2-9268EEB45EB6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8" name="インク 7">
                  <a:extLst>
                    <a:ext uri="{FF2B5EF4-FFF2-40B4-BE49-F238E27FC236}">
                      <a16:creationId xmlns:a16="http://schemas.microsoft.com/office/drawing/2014/main" id="{A61278E2-BE82-4DCD-9AA2-9268EEB45EB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インク 8">
                  <a:extLst>
                    <a:ext uri="{FF2B5EF4-FFF2-40B4-BE49-F238E27FC236}">
                      <a16:creationId xmlns:a16="http://schemas.microsoft.com/office/drawing/2014/main" id="{3F8F5966-83F3-4189-8C9C-97B77FE169E1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9" name="インク 8">
                  <a:extLst>
                    <a:ext uri="{FF2B5EF4-FFF2-40B4-BE49-F238E27FC236}">
                      <a16:creationId xmlns:a16="http://schemas.microsoft.com/office/drawing/2014/main" id="{3F8F5966-83F3-4189-8C9C-97B77FE169E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インク 9">
                  <a:extLst>
                    <a:ext uri="{FF2B5EF4-FFF2-40B4-BE49-F238E27FC236}">
                      <a16:creationId xmlns:a16="http://schemas.microsoft.com/office/drawing/2014/main" id="{27E7A9C3-8060-46F0-A039-FA90C17AB71D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10" name="インク 9">
                  <a:extLst>
                    <a:ext uri="{FF2B5EF4-FFF2-40B4-BE49-F238E27FC236}">
                      <a16:creationId xmlns:a16="http://schemas.microsoft.com/office/drawing/2014/main" id="{27E7A9C3-8060-46F0-A039-FA90C17AB71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インク 10">
                  <a:extLst>
                    <a:ext uri="{FF2B5EF4-FFF2-40B4-BE49-F238E27FC236}">
                      <a16:creationId xmlns:a16="http://schemas.microsoft.com/office/drawing/2014/main" id="{12C9EA42-FFCC-4804-BEF6-884CB1E7F90E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11" name="インク 10">
                  <a:extLst>
                    <a:ext uri="{FF2B5EF4-FFF2-40B4-BE49-F238E27FC236}">
                      <a16:creationId xmlns:a16="http://schemas.microsoft.com/office/drawing/2014/main" id="{12C9EA42-FFCC-4804-BEF6-884CB1E7F90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インク 11">
                  <a:extLst>
                    <a:ext uri="{FF2B5EF4-FFF2-40B4-BE49-F238E27FC236}">
                      <a16:creationId xmlns:a16="http://schemas.microsoft.com/office/drawing/2014/main" id="{BC4D68BC-561E-4866-A2A8-01767E4F848D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12" name="インク 11">
                  <a:extLst>
                    <a:ext uri="{FF2B5EF4-FFF2-40B4-BE49-F238E27FC236}">
                      <a16:creationId xmlns:a16="http://schemas.microsoft.com/office/drawing/2014/main" id="{BC4D68BC-561E-4866-A2A8-01767E4F848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593</Words>
  <Application>Microsoft Office PowerPoint</Application>
  <PresentationFormat>A4 210 x 297 mm</PresentationFormat>
  <Paragraphs>92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ＭＳ Ｐゴシック</vt:lpstr>
      <vt:lpstr>游ゴシック</vt:lpstr>
      <vt:lpstr>Arial</vt:lpstr>
      <vt:lpstr>Calibri</vt:lpstr>
      <vt:lpstr>Century</vt:lpstr>
      <vt:lpstr>Office テーマ</vt:lpstr>
      <vt:lpstr>第４回創業塾2024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野口 翔平</cp:lastModifiedBy>
  <cp:revision>88</cp:revision>
  <cp:lastPrinted>2023-06-27T12:23:20Z</cp:lastPrinted>
  <dcterms:created xsi:type="dcterms:W3CDTF">2018-06-21T05:49:59Z</dcterms:created>
  <dcterms:modified xsi:type="dcterms:W3CDTF">2024-11-24T23:59:45Z</dcterms:modified>
</cp:coreProperties>
</file>