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62" r:id="rId2"/>
    <p:sldId id="265" r:id="rId3"/>
    <p:sldId id="256" r:id="rId4"/>
    <p:sldId id="266" r:id="rId5"/>
    <p:sldId id="257" r:id="rId6"/>
    <p:sldId id="267" r:id="rId7"/>
    <p:sldId id="258" r:id="rId8"/>
    <p:sldId id="259" r:id="rId9"/>
    <p:sldId id="264" r:id="rId10"/>
    <p:sldId id="261" r:id="rId11"/>
  </p:sldIdLst>
  <p:sldSz cx="6858000" cy="9144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8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316" y="9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84870" cy="500936"/>
          </a:xfrm>
          <a:prstGeom prst="rect">
            <a:avLst/>
          </a:prstGeom>
        </p:spPr>
        <p:txBody>
          <a:bodyPr vert="horz" lIns="96594" tIns="48297" rIns="96594" bIns="48297" rtlCol="0"/>
          <a:lstStyle>
            <a:lvl1pPr algn="l">
              <a:defRPr sz="1200"/>
            </a:lvl1pPr>
          </a:lstStyle>
          <a:p>
            <a:endParaRPr kumimoji="1" lang="ja-JP" altLang="en-US"/>
          </a:p>
        </p:txBody>
      </p:sp>
      <p:sp>
        <p:nvSpPr>
          <p:cNvPr id="3" name="日付プレースホルダ 2"/>
          <p:cNvSpPr>
            <a:spLocks noGrp="1"/>
          </p:cNvSpPr>
          <p:nvPr>
            <p:ph type="dt" idx="1"/>
          </p:nvPr>
        </p:nvSpPr>
        <p:spPr>
          <a:xfrm>
            <a:off x="3901699" y="0"/>
            <a:ext cx="2984870" cy="500936"/>
          </a:xfrm>
          <a:prstGeom prst="rect">
            <a:avLst/>
          </a:prstGeom>
        </p:spPr>
        <p:txBody>
          <a:bodyPr vert="horz" lIns="96594" tIns="48297" rIns="96594" bIns="48297" rtlCol="0"/>
          <a:lstStyle>
            <a:lvl1pPr algn="r">
              <a:defRPr sz="1200"/>
            </a:lvl1pPr>
          </a:lstStyle>
          <a:p>
            <a:fld id="{11183B79-00B1-4991-8E3E-8EDD93E9E629}" type="datetimeFigureOut">
              <a:rPr kumimoji="1" lang="ja-JP" altLang="en-US" smtClean="0"/>
              <a:pPr/>
              <a:t>2022/9/28</a:t>
            </a:fld>
            <a:endParaRPr kumimoji="1" lang="ja-JP" altLang="en-US"/>
          </a:p>
        </p:txBody>
      </p:sp>
      <p:sp>
        <p:nvSpPr>
          <p:cNvPr id="4" name="スライド イメージ プレースホルダ 3"/>
          <p:cNvSpPr>
            <a:spLocks noGrp="1" noRot="1" noChangeAspect="1"/>
          </p:cNvSpPr>
          <p:nvPr>
            <p:ph type="sldImg" idx="2"/>
          </p:nvPr>
        </p:nvSpPr>
        <p:spPr>
          <a:xfrm>
            <a:off x="2035175" y="752475"/>
            <a:ext cx="2817813" cy="3756025"/>
          </a:xfrm>
          <a:prstGeom prst="rect">
            <a:avLst/>
          </a:prstGeom>
          <a:noFill/>
          <a:ln w="12700">
            <a:solidFill>
              <a:prstClr val="black"/>
            </a:solidFill>
          </a:ln>
        </p:spPr>
        <p:txBody>
          <a:bodyPr vert="horz" lIns="96594" tIns="48297" rIns="96594" bIns="48297" rtlCol="0" anchor="ctr"/>
          <a:lstStyle/>
          <a:p>
            <a:endParaRPr lang="ja-JP" altLang="en-US"/>
          </a:p>
        </p:txBody>
      </p:sp>
      <p:sp>
        <p:nvSpPr>
          <p:cNvPr id="5" name="ノート プレースホルダ 4"/>
          <p:cNvSpPr>
            <a:spLocks noGrp="1"/>
          </p:cNvSpPr>
          <p:nvPr>
            <p:ph type="body" sz="quarter" idx="3"/>
          </p:nvPr>
        </p:nvSpPr>
        <p:spPr>
          <a:xfrm>
            <a:off x="688817" y="4758890"/>
            <a:ext cx="5510530" cy="4508421"/>
          </a:xfrm>
          <a:prstGeom prst="rect">
            <a:avLst/>
          </a:prstGeom>
        </p:spPr>
        <p:txBody>
          <a:bodyPr vert="horz" lIns="96594" tIns="48297" rIns="96594" bIns="4829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516039"/>
            <a:ext cx="2984870" cy="500936"/>
          </a:xfrm>
          <a:prstGeom prst="rect">
            <a:avLst/>
          </a:prstGeom>
        </p:spPr>
        <p:txBody>
          <a:bodyPr vert="horz" lIns="96594" tIns="48297" rIns="96594" bIns="4829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901699" y="9516039"/>
            <a:ext cx="2984870" cy="500936"/>
          </a:xfrm>
          <a:prstGeom prst="rect">
            <a:avLst/>
          </a:prstGeom>
        </p:spPr>
        <p:txBody>
          <a:bodyPr vert="horz" lIns="96594" tIns="48297" rIns="96594" bIns="48297" rtlCol="0" anchor="b"/>
          <a:lstStyle>
            <a:lvl1pPr algn="r">
              <a:defRPr sz="1200"/>
            </a:lvl1pPr>
          </a:lstStyle>
          <a:p>
            <a:fld id="{292223FF-D5D0-49D8-A3F1-4C45EB883E8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8479950-1E2D-49B4-A081-D181E0AAC620}" type="datetime1">
              <a:rPr kumimoji="1" lang="ja-JP" altLang="en-US" smtClean="0"/>
              <a:pPr/>
              <a:t>2022/9/28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60AE7DE-2B63-4802-B0DB-2E9D7F1A3F15}" type="datetime1">
              <a:rPr kumimoji="1" lang="ja-JP" altLang="en-US" smtClean="0"/>
              <a:pPr/>
              <a:t>2022/9/28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257175" y="488951"/>
            <a:ext cx="3357563" cy="10401300"/>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5C2FC86-DA4E-4E39-B923-C0F457A2A488}" type="datetime1">
              <a:rPr kumimoji="1" lang="ja-JP" altLang="en-US" smtClean="0"/>
              <a:pPr/>
              <a:t>2022/9/28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508CA35-5F6B-4E08-B569-BAA0B0D29513}" type="datetime1">
              <a:rPr kumimoji="1" lang="ja-JP" altLang="en-US" smtClean="0"/>
              <a:pPr/>
              <a:t>2022/9/28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A30C3F56-2556-41D7-BA1B-652157319624}" type="datetime1">
              <a:rPr kumimoji="1" lang="ja-JP" altLang="en-US" smtClean="0"/>
              <a:pPr/>
              <a:t>2022/9/28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F4096293-4236-4EDB-B7CF-FAA85BA53797}" type="datetime1">
              <a:rPr kumimoji="1" lang="ja-JP" altLang="en-US" smtClean="0"/>
              <a:pPr/>
              <a:t>2022/9/28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73674137-FD44-4FBB-9B41-02EAAD62B9EC}" type="datetime1">
              <a:rPr kumimoji="1" lang="ja-JP" altLang="en-US" smtClean="0"/>
              <a:pPr/>
              <a:t>2022/9/28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7055A6B-39F4-4BD1-8FCF-6A68960A9A41}" type="datetime1">
              <a:rPr kumimoji="1" lang="ja-JP" altLang="en-US" smtClean="0"/>
              <a:pPr/>
              <a:t>2022/9/28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66B231-F53A-4344-A605-599234D88EF9}" type="datetime1">
              <a:rPr kumimoji="1" lang="ja-JP" altLang="en-US" smtClean="0"/>
              <a:pPr/>
              <a:t>2022/9/28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C326608-00D4-43DF-9651-82F6C618A7C6}" type="datetime1">
              <a:rPr kumimoji="1" lang="ja-JP" altLang="en-US" smtClean="0"/>
              <a:pPr/>
              <a:t>2022/9/28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E61D615-5ACF-4E98-AB88-860A25822037}" type="datetime1">
              <a:rPr kumimoji="1" lang="ja-JP" altLang="en-US" smtClean="0"/>
              <a:pPr/>
              <a:t>2022/9/28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E9A6022-D078-43FF-BBCE-822B3CAF6826}" type="datetime1">
              <a:rPr kumimoji="1" lang="ja-JP" altLang="en-US" smtClean="0"/>
              <a:pPr/>
              <a:t>2022/9/28</a:t>
            </a:fld>
            <a:endParaRPr kumimoji="1"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E874649-D106-4E5E-9C0E-DC6214C774B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super.or.jp/wp-content/uploads/2021/02/covid19-retail-guideline2021113.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411760"/>
            <a:ext cx="6858000" cy="2880320"/>
          </a:xfrm>
          <a:prstGeom prst="rect">
            <a:avLst/>
          </a:prstGeom>
          <a:solidFill>
            <a:srgbClr val="FC4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latin typeface="HGS創英角ｺﾞｼｯｸUB" pitchFamily="50" charset="-128"/>
                <a:ea typeface="HGS創英角ｺﾞｼｯｸUB" pitchFamily="50" charset="-128"/>
              </a:rPr>
              <a:t>DOCORE</a:t>
            </a:r>
            <a:r>
              <a:rPr lang="ja-JP" altLang="en-US" sz="2000" dirty="0">
                <a:latin typeface="HGS創英角ｺﾞｼｯｸUB" pitchFamily="50" charset="-128"/>
                <a:ea typeface="HGS創英角ｺﾞｼｯｸUB" pitchFamily="50" charset="-128"/>
              </a:rPr>
              <a:t>ふくおか商工会ショップ</a:t>
            </a:r>
            <a:endParaRPr lang="en-US" altLang="ja-JP" sz="2000" dirty="0">
              <a:latin typeface="HGS創英角ｺﾞｼｯｸUB" pitchFamily="50" charset="-128"/>
              <a:ea typeface="HGS創英角ｺﾞｼｯｸUB" pitchFamily="50" charset="-128"/>
            </a:endParaRPr>
          </a:p>
          <a:p>
            <a:pPr algn="ctr"/>
            <a:r>
              <a:rPr kumimoji="1" lang="ja-JP" altLang="en-US" sz="2800" dirty="0">
                <a:latin typeface="HGS創英角ｺﾞｼｯｸUB" pitchFamily="50" charset="-128"/>
                <a:ea typeface="HGS創英角ｺﾞｼｯｸUB" pitchFamily="50" charset="-128"/>
              </a:rPr>
              <a:t>催事販売</a:t>
            </a:r>
            <a:r>
              <a:rPr lang="ja-JP" altLang="en-US" sz="2800" dirty="0">
                <a:latin typeface="HGS創英角ｺﾞｼｯｸUB" pitchFamily="50" charset="-128"/>
                <a:ea typeface="HGS創英角ｺﾞｼｯｸUB" pitchFamily="50" charset="-128"/>
              </a:rPr>
              <a:t>注意事項</a:t>
            </a:r>
            <a:endParaRPr kumimoji="1" lang="ja-JP" altLang="en-US" sz="2800" dirty="0">
              <a:latin typeface="HGS創英角ｺﾞｼｯｸUB" pitchFamily="50" charset="-128"/>
              <a:ea typeface="HGS創英角ｺﾞｼｯｸUB" pitchFamily="50" charset="-128"/>
            </a:endParaRPr>
          </a:p>
        </p:txBody>
      </p:sp>
      <p:sp>
        <p:nvSpPr>
          <p:cNvPr id="3" name="テキスト ボックス 2"/>
          <p:cNvSpPr txBox="1"/>
          <p:nvPr/>
        </p:nvSpPr>
        <p:spPr>
          <a:xfrm>
            <a:off x="1700808" y="6588224"/>
            <a:ext cx="3312368" cy="1200329"/>
          </a:xfrm>
          <a:prstGeom prst="rect">
            <a:avLst/>
          </a:prstGeom>
          <a:noFill/>
        </p:spPr>
        <p:txBody>
          <a:bodyPr wrap="square" rtlCol="0">
            <a:spAutoFit/>
          </a:bodyPr>
          <a:lstStyle/>
          <a:p>
            <a:pPr algn="ctr"/>
            <a:r>
              <a:rPr kumimoji="1" lang="ja-JP" altLang="en-US" dirty="0"/>
              <a:t>福岡県商工会連合会</a:t>
            </a:r>
            <a:endParaRPr kumimoji="1" lang="en-US" altLang="ja-JP" dirty="0"/>
          </a:p>
          <a:p>
            <a:pPr algn="ctr"/>
            <a:r>
              <a:rPr lang="ja-JP" altLang="en-US" dirty="0"/>
              <a:t>経営支援課</a:t>
            </a:r>
            <a:endParaRPr lang="en-US" altLang="ja-JP" dirty="0"/>
          </a:p>
          <a:p>
            <a:pPr algn="ctr"/>
            <a:endParaRPr kumimoji="1" lang="en-US" altLang="ja-JP" dirty="0"/>
          </a:p>
          <a:p>
            <a:pPr algn="ctr"/>
            <a:r>
              <a:rPr kumimoji="1" lang="en-US" altLang="ja-JP" dirty="0"/>
              <a:t>2022</a:t>
            </a:r>
            <a:r>
              <a:rPr kumimoji="1" lang="ja-JP" altLang="en-US" dirty="0"/>
              <a:t>．</a:t>
            </a:r>
            <a:r>
              <a:rPr kumimoji="1" lang="en-US" altLang="ja-JP" dirty="0"/>
              <a:t>9</a:t>
            </a:r>
            <a:endParaRPr kumimoji="1" lang="ja-JP" altLang="en-US" dirty="0"/>
          </a:p>
        </p:txBody>
      </p:sp>
      <p:sp>
        <p:nvSpPr>
          <p:cNvPr id="4" name="スライド番号プレースホルダ 3"/>
          <p:cNvSpPr>
            <a:spLocks noGrp="1"/>
          </p:cNvSpPr>
          <p:nvPr>
            <p:ph type="sldNum" sz="quarter" idx="12"/>
          </p:nvPr>
        </p:nvSpPr>
        <p:spPr>
          <a:xfrm>
            <a:off x="6525344" y="8836679"/>
            <a:ext cx="332656" cy="307321"/>
          </a:xfrm>
          <a:solidFill>
            <a:srgbClr val="FC4810"/>
          </a:solidFill>
          <a:ln>
            <a:noFill/>
          </a:ln>
        </p:spPr>
        <p:txBody>
          <a:bodyPr/>
          <a:lstStyle/>
          <a:p>
            <a:fld id="{7E874649-D106-4E5E-9C0E-DC6214C774B2}" type="slidenum">
              <a:rPr kumimoji="1" lang="ja-JP" altLang="en-US" smtClean="0">
                <a:solidFill>
                  <a:schemeClr val="bg1"/>
                </a:solidFill>
              </a:rPr>
              <a:pPr/>
              <a:t>1</a:t>
            </a:fld>
            <a:endParaRPr kumimoji="1" lang="ja-JP"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6858000" cy="369332"/>
          </a:xfrm>
          <a:prstGeom prst="rect">
            <a:avLst/>
          </a:prstGeom>
          <a:noFill/>
        </p:spPr>
        <p:txBody>
          <a:bodyPr wrap="square" rtlCol="0">
            <a:spAutoFit/>
          </a:bodyPr>
          <a:lstStyle/>
          <a:p>
            <a:r>
              <a:rPr kumimoji="1" lang="ja-JP" altLang="en-US" dirty="0">
                <a:latin typeface="HGS創英角ｺﾞｼｯｸUB" pitchFamily="50" charset="-128"/>
                <a:ea typeface="HGS創英角ｺﾞｼｯｸUB" pitchFamily="50" charset="-128"/>
              </a:rPr>
              <a:t>搬入・入店経路について②</a:t>
            </a:r>
          </a:p>
        </p:txBody>
      </p:sp>
      <p:sp>
        <p:nvSpPr>
          <p:cNvPr id="27" name="スライド番号プレースホルダ 3"/>
          <p:cNvSpPr>
            <a:spLocks noGrp="1"/>
          </p:cNvSpPr>
          <p:nvPr>
            <p:ph type="sldNum" sz="quarter" idx="12"/>
          </p:nvPr>
        </p:nvSpPr>
        <p:spPr>
          <a:xfrm>
            <a:off x="6525344" y="8836679"/>
            <a:ext cx="332656" cy="307321"/>
          </a:xfrm>
          <a:solidFill>
            <a:srgbClr val="FC4810"/>
          </a:solidFill>
          <a:ln>
            <a:noFill/>
          </a:ln>
        </p:spPr>
        <p:txBody>
          <a:bodyPr/>
          <a:lstStyle/>
          <a:p>
            <a:fld id="{7E874649-D106-4E5E-9C0E-DC6214C774B2}" type="slidenum">
              <a:rPr kumimoji="1" lang="ja-JP" altLang="en-US" sz="1050" smtClean="0">
                <a:solidFill>
                  <a:schemeClr val="bg1"/>
                </a:solidFill>
              </a:rPr>
              <a:pPr/>
              <a:t>10</a:t>
            </a:fld>
            <a:endParaRPr kumimoji="1" lang="ja-JP" altLang="en-US" sz="1050" dirty="0">
              <a:solidFill>
                <a:schemeClr val="bg1"/>
              </a:solidFill>
            </a:endParaRPr>
          </a:p>
        </p:txBody>
      </p:sp>
      <p:pic>
        <p:nvPicPr>
          <p:cNvPr id="1026" name="Picture 2"/>
          <p:cNvPicPr>
            <a:picLocks noChangeAspect="1" noChangeArrowheads="1"/>
          </p:cNvPicPr>
          <p:nvPr/>
        </p:nvPicPr>
        <p:blipFill>
          <a:blip r:embed="rId2" cstate="print"/>
          <a:srcRect l="15314" b="38032"/>
          <a:stretch>
            <a:fillRect/>
          </a:stretch>
        </p:blipFill>
        <p:spPr bwMode="auto">
          <a:xfrm>
            <a:off x="836712" y="3419872"/>
            <a:ext cx="5184576" cy="5472608"/>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l="11594" t="9102"/>
          <a:stretch>
            <a:fillRect/>
          </a:stretch>
        </p:blipFill>
        <p:spPr bwMode="auto">
          <a:xfrm>
            <a:off x="1052736" y="472645"/>
            <a:ext cx="4824536" cy="3159393"/>
          </a:xfrm>
          <a:prstGeom prst="rect">
            <a:avLst/>
          </a:prstGeom>
          <a:noFill/>
          <a:ln w="9525">
            <a:noFill/>
            <a:miter lim="800000"/>
            <a:headEnd/>
            <a:tailEnd/>
          </a:ln>
        </p:spPr>
      </p:pic>
      <p:cxnSp>
        <p:nvCxnSpPr>
          <p:cNvPr id="8" name="直線コネクタ 7"/>
          <p:cNvCxnSpPr/>
          <p:nvPr/>
        </p:nvCxnSpPr>
        <p:spPr>
          <a:xfrm>
            <a:off x="-891480" y="467544"/>
            <a:ext cx="8280920" cy="0"/>
          </a:xfrm>
          <a:prstGeom prst="line">
            <a:avLst/>
          </a:prstGeom>
          <a:ln w="76200">
            <a:solidFill>
              <a:srgbClr val="FC4810"/>
            </a:solidFill>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2204864" y="1299741"/>
            <a:ext cx="2880320" cy="1533434"/>
          </a:xfrm>
          <a:prstGeom prst="roundRect">
            <a:avLst>
              <a:gd name="adj" fmla="val 190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u="sng" dirty="0">
                <a:latin typeface="HGS創英角ｺﾞｼｯｸUB" pitchFamily="50" charset="-128"/>
                <a:ea typeface="HGS創英角ｺﾞｼｯｸUB" pitchFamily="50" charset="-128"/>
              </a:rPr>
              <a:t>●地下</a:t>
            </a:r>
            <a:r>
              <a:rPr kumimoji="1" lang="en-US" altLang="ja-JP" sz="1100" u="sng" dirty="0">
                <a:latin typeface="HGS創英角ｺﾞｼｯｸUB" pitchFamily="50" charset="-128"/>
                <a:ea typeface="HGS創英角ｺﾞｼｯｸUB" pitchFamily="50" charset="-128"/>
              </a:rPr>
              <a:t>3</a:t>
            </a:r>
            <a:r>
              <a:rPr kumimoji="1" lang="ja-JP" altLang="en-US" sz="1100" u="sng" dirty="0">
                <a:latin typeface="HGS創英角ｺﾞｼｯｸUB" pitchFamily="50" charset="-128"/>
                <a:ea typeface="HGS創英角ｺﾞｼｯｸUB" pitchFamily="50" charset="-128"/>
              </a:rPr>
              <a:t>階に接車後、お客様用エレベーターを抜けて、貨物用エレベーターを利用してください。</a:t>
            </a:r>
            <a:endParaRPr kumimoji="1" lang="en-US" altLang="ja-JP" sz="1100" u="sng" dirty="0">
              <a:latin typeface="HGS創英角ｺﾞｼｯｸUB" pitchFamily="50" charset="-128"/>
              <a:ea typeface="HGS創英角ｺﾞｼｯｸUB" pitchFamily="50" charset="-128"/>
            </a:endParaRPr>
          </a:p>
          <a:p>
            <a:r>
              <a:rPr kumimoji="1" lang="ja-JP" altLang="en-US" sz="1100" dirty="0">
                <a:latin typeface="HGS創英角ｺﾞｼｯｸUB" pitchFamily="50" charset="-128"/>
                <a:ea typeface="HGS創英角ｺﾞｼｯｸUB" pitchFamily="50" charset="-128"/>
              </a:rPr>
              <a:t>●１Ｆの防災センターで商品搬入の旨を伝え、セキュリティカードを借りてください。</a:t>
            </a:r>
            <a:endParaRPr kumimoji="1" lang="en-US" altLang="ja-JP" sz="1100" dirty="0">
              <a:latin typeface="HGS創英角ｺﾞｼｯｸUB" pitchFamily="50" charset="-128"/>
              <a:ea typeface="HGS創英角ｺﾞｼｯｸUB" pitchFamily="50" charset="-128"/>
            </a:endParaRPr>
          </a:p>
          <a:p>
            <a:r>
              <a:rPr lang="ja-JP" altLang="en-US" sz="1100" dirty="0">
                <a:latin typeface="HGS創英角ｺﾞｼｯｸUB" pitchFamily="50" charset="-128"/>
                <a:ea typeface="HGS創英角ｺﾞｼｯｸUB" pitchFamily="50" charset="-128"/>
              </a:rPr>
              <a:t>セキュリティカードがないと２</a:t>
            </a:r>
            <a:r>
              <a:rPr lang="en-US" altLang="ja-JP" sz="1100" dirty="0">
                <a:latin typeface="HGS創英角ｺﾞｼｯｸUB" pitchFamily="50" charset="-128"/>
                <a:ea typeface="HGS創英角ｺﾞｼｯｸUB" pitchFamily="50" charset="-128"/>
              </a:rPr>
              <a:t>F</a:t>
            </a:r>
            <a:r>
              <a:rPr lang="ja-JP" altLang="en-US" sz="1100" dirty="0">
                <a:latin typeface="HGS創英角ｺﾞｼｯｸUB" pitchFamily="50" charset="-128"/>
                <a:ea typeface="HGS創英角ｺﾞｼｯｸUB" pitchFamily="50" charset="-128"/>
              </a:rPr>
              <a:t>の売場には入れませんのでご注意ください。</a:t>
            </a:r>
            <a:endParaRPr lang="en-US" altLang="ja-JP" sz="1100" dirty="0">
              <a:latin typeface="HGS創英角ｺﾞｼｯｸUB" pitchFamily="50" charset="-128"/>
              <a:ea typeface="HGS創英角ｺﾞｼｯｸUB" pitchFamily="50" charset="-128"/>
            </a:endParaRPr>
          </a:p>
        </p:txBody>
      </p:sp>
      <p:sp>
        <p:nvSpPr>
          <p:cNvPr id="30" name="正方形/長方形 29"/>
          <p:cNvSpPr/>
          <p:nvPr/>
        </p:nvSpPr>
        <p:spPr>
          <a:xfrm>
            <a:off x="1700808" y="2555776"/>
            <a:ext cx="360040" cy="57606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a:off x="2060848" y="2811909"/>
            <a:ext cx="216024" cy="14401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2"/>
          <p:cNvPicPr>
            <a:picLocks noChangeAspect="1" noChangeArrowheads="1"/>
          </p:cNvPicPr>
          <p:nvPr/>
        </p:nvPicPr>
        <p:blipFill>
          <a:blip r:embed="rId3" cstate="print"/>
          <a:srcRect r="86191" b="83739"/>
          <a:stretch>
            <a:fillRect/>
          </a:stretch>
        </p:blipFill>
        <p:spPr bwMode="auto">
          <a:xfrm>
            <a:off x="332656" y="539552"/>
            <a:ext cx="864096" cy="648072"/>
          </a:xfrm>
          <a:prstGeom prst="rect">
            <a:avLst/>
          </a:prstGeom>
          <a:noFill/>
          <a:ln w="9525">
            <a:noFill/>
            <a:miter lim="800000"/>
            <a:headEnd/>
            <a:tailEnd/>
          </a:ln>
        </p:spPr>
      </p:pic>
      <p:sp>
        <p:nvSpPr>
          <p:cNvPr id="33" name="テキスト ボックス 32"/>
          <p:cNvSpPr txBox="1"/>
          <p:nvPr/>
        </p:nvSpPr>
        <p:spPr>
          <a:xfrm>
            <a:off x="332656" y="3707904"/>
            <a:ext cx="648072"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dirty="0">
                <a:latin typeface="HGPｺﾞｼｯｸE" pitchFamily="50" charset="-128"/>
                <a:ea typeface="HGPｺﾞｼｯｸE" pitchFamily="50" charset="-128"/>
              </a:rPr>
              <a:t>２</a:t>
            </a:r>
            <a:r>
              <a:rPr kumimoji="1" lang="en-US" altLang="ja-JP" dirty="0">
                <a:latin typeface="HGPｺﾞｼｯｸE" pitchFamily="50" charset="-128"/>
                <a:ea typeface="HGPｺﾞｼｯｸE" pitchFamily="50" charset="-128"/>
              </a:rPr>
              <a:t>F</a:t>
            </a:r>
            <a:endParaRPr kumimoji="1" lang="ja-JP" altLang="en-US" dirty="0">
              <a:latin typeface="HGPｺﾞｼｯｸE" pitchFamily="50" charset="-128"/>
              <a:ea typeface="HGPｺﾞｼｯｸE"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7752"/>
            <a:ext cx="6858000" cy="92025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（はじめに）</a:t>
            </a:r>
            <a:r>
              <a:rPr kumimoji="1" lang="ja-JP"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必ずお読みください</a:t>
            </a:r>
            <a:endParaRPr kumimoji="1" lang="en-US" altLang="ja-JP"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dirty="0">
              <a:latin typeface="HG丸ｺﾞｼｯｸM-PRO" pitchFamily="50" charset="-128"/>
              <a:ea typeface="HG丸ｺﾞｼｯｸM-PRO" pitchFamily="50" charset="-128"/>
              <a:cs typeface="Times New Roman" pitchFamily="18" charset="0"/>
            </a:endParaRPr>
          </a:p>
          <a:p>
            <a:pPr fontAlgn="base">
              <a:spcBef>
                <a:spcPct val="0"/>
              </a:spcBef>
              <a:spcAft>
                <a:spcPct val="0"/>
              </a:spcAft>
            </a:pPr>
            <a:r>
              <a:rPr lang="en-US" altLang="ja-JP" sz="1400" dirty="0">
                <a:latin typeface="HG丸ｺﾞｼｯｸM-PRO" pitchFamily="50" charset="-128"/>
                <a:ea typeface="HG丸ｺﾞｼｯｸM-PRO" pitchFamily="50" charset="-128"/>
                <a:cs typeface="Times New Roman" pitchFamily="18" charset="0"/>
              </a:rPr>
              <a:t>【DOCORE</a:t>
            </a:r>
            <a:r>
              <a:rPr lang="ja-JP" altLang="en-US" sz="1400" dirty="0">
                <a:latin typeface="HG丸ｺﾞｼｯｸM-PRO" pitchFamily="50" charset="-128"/>
                <a:ea typeface="HG丸ｺﾞｼｯｸM-PRO" pitchFamily="50" charset="-128"/>
                <a:cs typeface="Times New Roman" pitchFamily="18" charset="0"/>
              </a:rPr>
              <a:t>ふくおか商工会ショップの目的</a:t>
            </a:r>
            <a:r>
              <a:rPr lang="en-US" altLang="ja-JP" sz="1400" dirty="0">
                <a:latin typeface="HG丸ｺﾞｼｯｸM-PRO" pitchFamily="50" charset="-128"/>
                <a:ea typeface="HG丸ｺﾞｼｯｸM-PRO" pitchFamily="50" charset="-128"/>
                <a:cs typeface="Times New Roman" pitchFamily="18" charset="0"/>
              </a:rPr>
              <a:t>】</a:t>
            </a:r>
          </a:p>
          <a:p>
            <a:pPr fontAlgn="base">
              <a:spcBef>
                <a:spcPct val="0"/>
              </a:spcBef>
              <a:spcAft>
                <a:spcPct val="0"/>
              </a:spcAft>
            </a:pPr>
            <a:r>
              <a:rPr lang="ja-JP" altLang="en-US" dirty="0">
                <a:latin typeface="HG丸ｺﾞｼｯｸM-PRO" pitchFamily="50" charset="-128"/>
                <a:ea typeface="HG丸ｺﾞｼｯｸM-PRO" pitchFamily="50" charset="-128"/>
                <a:cs typeface="Times New Roman" pitchFamily="18" charset="0"/>
              </a:rPr>
              <a:t>　</a:t>
            </a:r>
            <a:r>
              <a:rPr lang="ja-JP" altLang="ja-JP" sz="1400" dirty="0">
                <a:latin typeface="HG丸ｺﾞｼｯｸM-PRO" panose="020F0600000000000000" pitchFamily="50" charset="-128"/>
                <a:ea typeface="HG丸ｺﾞｼｯｸM-PRO" panose="020F0600000000000000" pitchFamily="50" charset="-128"/>
              </a:rPr>
              <a:t>福岡県内の地域特産品や中小企業・小規模事業者の持つ隠れた逸品等を取扱う常</a:t>
            </a:r>
            <a:endParaRPr lang="en-US" altLang="ja-JP" sz="1400" dirty="0">
              <a:latin typeface="HG丸ｺﾞｼｯｸM-PRO" panose="020F0600000000000000" pitchFamily="50" charset="-128"/>
              <a:ea typeface="HG丸ｺﾞｼｯｸM-PRO" panose="020F0600000000000000" pitchFamily="50" charset="-128"/>
            </a:endParaRPr>
          </a:p>
          <a:p>
            <a:pPr fontAlgn="base">
              <a:spcBef>
                <a:spcPct val="0"/>
              </a:spcBef>
              <a:spcAft>
                <a:spcPct val="0"/>
              </a:spcAft>
            </a:pPr>
            <a:r>
              <a:rPr lang="en-US" altLang="ja-JP" sz="1400" dirty="0">
                <a:latin typeface="HG丸ｺﾞｼｯｸM-PRO" panose="020F0600000000000000" pitchFamily="50" charset="-128"/>
                <a:ea typeface="HG丸ｺﾞｼｯｸM-PRO" panose="020F0600000000000000" pitchFamily="50" charset="-128"/>
              </a:rPr>
              <a:t> </a:t>
            </a:r>
            <a:r>
              <a:rPr lang="ja-JP" altLang="ja-JP" sz="1400" dirty="0">
                <a:latin typeface="HG丸ｺﾞｼｯｸM-PRO" panose="020F0600000000000000" pitchFamily="50" charset="-128"/>
                <a:ea typeface="HG丸ｺﾞｼｯｸM-PRO" panose="020F0600000000000000" pitchFamily="50" charset="-128"/>
              </a:rPr>
              <a:t>設店舗を設置し、育成の場として地域商品等の販路開拓と商品ブラッシュアップを</a:t>
            </a:r>
            <a:endParaRPr lang="en-US" altLang="ja-JP" sz="1400" dirty="0">
              <a:latin typeface="HG丸ｺﾞｼｯｸM-PRO" panose="020F0600000000000000" pitchFamily="50" charset="-128"/>
              <a:ea typeface="HG丸ｺﾞｼｯｸM-PRO" panose="020F0600000000000000" pitchFamily="50" charset="-128"/>
            </a:endParaRPr>
          </a:p>
          <a:p>
            <a:pPr fontAlgn="base">
              <a:spcBef>
                <a:spcPct val="0"/>
              </a:spcBef>
              <a:spcAft>
                <a:spcPct val="0"/>
              </a:spcAft>
            </a:pPr>
            <a:r>
              <a:rPr lang="en-US" altLang="ja-JP" sz="1400" dirty="0">
                <a:latin typeface="HG丸ｺﾞｼｯｸM-PRO" panose="020F0600000000000000" pitchFamily="50" charset="-128"/>
                <a:ea typeface="HG丸ｺﾞｼｯｸM-PRO" panose="020F0600000000000000" pitchFamily="50" charset="-128"/>
              </a:rPr>
              <a:t> </a:t>
            </a:r>
            <a:r>
              <a:rPr lang="ja-JP" altLang="ja-JP" sz="1400" dirty="0">
                <a:latin typeface="HG丸ｺﾞｼｯｸM-PRO" panose="020F0600000000000000" pitchFamily="50" charset="-128"/>
                <a:ea typeface="HG丸ｺﾞｼｯｸM-PRO" panose="020F0600000000000000" pitchFamily="50" charset="-128"/>
              </a:rPr>
              <a:t>通して、中小企業・小規模事業者の商品展開力・販売力の向上等を図るとともに、</a:t>
            </a:r>
            <a:endParaRPr lang="en-US" altLang="ja-JP" sz="1400" dirty="0">
              <a:latin typeface="HG丸ｺﾞｼｯｸM-PRO" panose="020F0600000000000000" pitchFamily="50" charset="-128"/>
              <a:ea typeface="HG丸ｺﾞｼｯｸM-PRO" panose="020F0600000000000000" pitchFamily="50" charset="-128"/>
            </a:endParaRPr>
          </a:p>
          <a:p>
            <a:pPr fontAlgn="base">
              <a:spcBef>
                <a:spcPct val="0"/>
              </a:spcBef>
              <a:spcAft>
                <a:spcPct val="0"/>
              </a:spcAft>
            </a:pPr>
            <a:r>
              <a:rPr lang="en-US" altLang="ja-JP" sz="1400" dirty="0">
                <a:latin typeface="HG丸ｺﾞｼｯｸM-PRO" panose="020F0600000000000000" pitchFamily="50" charset="-128"/>
                <a:ea typeface="HG丸ｺﾞｼｯｸM-PRO" panose="020F0600000000000000" pitchFamily="50" charset="-128"/>
              </a:rPr>
              <a:t> </a:t>
            </a:r>
            <a:r>
              <a:rPr lang="ja-JP" altLang="ja-JP" sz="1400" dirty="0">
                <a:latin typeface="HG丸ｺﾞｼｯｸM-PRO" panose="020F0600000000000000" pitchFamily="50" charset="-128"/>
                <a:ea typeface="HG丸ｺﾞｼｯｸM-PRO" panose="020F0600000000000000" pitchFamily="50" charset="-128"/>
              </a:rPr>
              <a:t>地域情報の発信拠点として地域活性化に寄与することを目的と</a:t>
            </a:r>
            <a:r>
              <a:rPr lang="ja-JP" altLang="en-US" sz="1400" dirty="0">
                <a:latin typeface="HG丸ｺﾞｼｯｸM-PRO" panose="020F0600000000000000" pitchFamily="50" charset="-128"/>
                <a:ea typeface="HG丸ｺﾞｼｯｸM-PRO" panose="020F0600000000000000" pitchFamily="50" charset="-128"/>
              </a:rPr>
              <a:t>しています</a:t>
            </a:r>
            <a:r>
              <a:rPr lang="ja-JP" altLang="ja-JP" sz="1400" dirty="0">
                <a:latin typeface="HG丸ｺﾞｼｯｸM-PRO" panose="020F0600000000000000" pitchFamily="50" charset="-128"/>
                <a:ea typeface="HG丸ｺﾞｼｯｸM-PRO" panose="020F0600000000000000" pitchFamily="50" charset="-128"/>
              </a:rPr>
              <a:t>。</a:t>
            </a:r>
            <a:endParaRPr lang="en-US" altLang="ja-JP" sz="1400" dirty="0">
              <a:latin typeface="HG丸ｺﾞｼｯｸM-PRO" panose="020F0600000000000000" pitchFamily="50" charset="-128"/>
              <a:ea typeface="HG丸ｺﾞｼｯｸM-PRO" panose="020F0600000000000000" pitchFamily="50" charset="-128"/>
            </a:endParaRPr>
          </a:p>
          <a:p>
            <a:pPr fontAlgn="base">
              <a:spcBef>
                <a:spcPct val="0"/>
              </a:spcBef>
              <a:spcAft>
                <a:spcPct val="0"/>
              </a:spcAft>
            </a:pPr>
            <a:endParaRPr lang="en-US" altLang="ja-JP" sz="1400" dirty="0">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sz="7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u"/>
              <a:tabLst/>
            </a:pPr>
            <a:r>
              <a:rPr kumimoji="1" 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出展者説明会を開催しませんので、注意事項等をよくお読みください。</a:t>
            </a:r>
            <a:endParaRPr kumimoji="1" lang="ja-JP" sz="7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u"/>
              <a:tabLst/>
            </a:pPr>
            <a:r>
              <a:rPr kumimoji="1" lang="en-US" altLang="ja-JP" sz="1400" b="0" i="0" u="none" strike="noStrike" cap="none" normalizeH="0" baseline="0" dirty="0">
                <a:ln>
                  <a:noFill/>
                </a:ln>
                <a:effectLst/>
                <a:latin typeface="HG丸ｺﾞｼｯｸM-PRO" pitchFamily="50" charset="-128"/>
                <a:ea typeface="HG丸ｺﾞｼｯｸM-PRO" pitchFamily="50" charset="-128"/>
                <a:cs typeface="Times New Roman" pitchFamily="18" charset="0"/>
              </a:rPr>
              <a:t>DOCORE</a:t>
            </a:r>
            <a:r>
              <a:rPr kumimoji="1" lang="ja-JP" altLang="en-US" sz="1400" b="0" i="0" u="none" strike="noStrike" cap="none" normalizeH="0" baseline="0" dirty="0">
                <a:ln>
                  <a:noFill/>
                </a:ln>
                <a:effectLst/>
                <a:latin typeface="HG丸ｺﾞｼｯｸM-PRO" pitchFamily="50" charset="-128"/>
                <a:ea typeface="HG丸ｺﾞｼｯｸM-PRO" pitchFamily="50" charset="-128"/>
                <a:cs typeface="Times New Roman" pitchFamily="18" charset="0"/>
              </a:rPr>
              <a:t>ふくおか商工会ショップ</a:t>
            </a:r>
            <a:r>
              <a:rPr kumimoji="1" lang="ja-JP"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a:t>
            </a:r>
            <a:r>
              <a:rPr kumimoji="1" 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催事販売</a:t>
            </a:r>
            <a:r>
              <a:rPr kumimoji="1" lang="ja-JP"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a:t>
            </a:r>
            <a:r>
              <a:rPr kumimoji="1" 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確認票</a:t>
            </a:r>
            <a:r>
              <a:rPr kumimoji="1" 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は必ず、</a:t>
            </a:r>
            <a:r>
              <a:rPr kumimoji="1" lang="en-US" alt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週間前</a:t>
            </a:r>
            <a:r>
              <a:rPr kumimoji="1" 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までにご提出ください</a:t>
            </a:r>
            <a:r>
              <a:rPr lang="ja-JP" altLang="en-US" sz="1400" dirty="0">
                <a:latin typeface="HG丸ｺﾞｼｯｸM-PRO" pitchFamily="50" charset="-128"/>
                <a:ea typeface="HG丸ｺﾞｼｯｸM-PRO" pitchFamily="50" charset="-128"/>
                <a:cs typeface="Times New Roman" pitchFamily="18" charset="0"/>
              </a:rPr>
              <a:t>。</a:t>
            </a:r>
            <a:endParaRPr kumimoji="1" lang="ja-JP" sz="7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u"/>
              <a:tabLst/>
            </a:pPr>
            <a:r>
              <a:rPr kumimoji="1" 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出店業者が、入店・搬入するには、前もって、マルイへ報告しないと入店できません。そのため、入店者・搬入車両について、当会にて取りまとめ、マルイへ報告致します。</a:t>
            </a:r>
            <a:endParaRPr kumimoji="1" lang="ja-JP" sz="7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　</a:t>
            </a:r>
            <a:r>
              <a:rPr kumimoji="1" 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①入店するために、</a:t>
            </a: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事前登録</a:t>
            </a:r>
            <a:r>
              <a:rPr kumimoji="1" 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が必要です。入店の可能性がある方のお名前</a:t>
            </a: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en-US" alt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dirty="0">
                <a:latin typeface="HG丸ｺﾞｼｯｸM-PRO" pitchFamily="50" charset="-128"/>
                <a:ea typeface="HG丸ｺﾞｼｯｸM-PRO" pitchFamily="50" charset="-128"/>
                <a:cs typeface="Times New Roman" pitchFamily="18" charset="0"/>
              </a:rPr>
              <a:t>　　</a:t>
            </a:r>
            <a:r>
              <a:rPr kumimoji="1" 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はすべてご記入ください。</a:t>
            </a:r>
            <a:endParaRPr kumimoji="1" lang="en-US" alt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　</a:t>
            </a:r>
            <a:r>
              <a:rPr kumimoji="1" 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②搬入車両は、事前に登録がない場合は、入庫出来</a:t>
            </a: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ない</a:t>
            </a:r>
            <a:r>
              <a:rPr lang="ja-JP" altLang="en-US" sz="1400" dirty="0">
                <a:latin typeface="HG丸ｺﾞｼｯｸM-PRO" pitchFamily="50" charset="-128"/>
                <a:ea typeface="HG丸ｺﾞｼｯｸM-PRO" pitchFamily="50" charset="-128"/>
                <a:cs typeface="Times New Roman" pitchFamily="18" charset="0"/>
              </a:rPr>
              <a:t>場合があります</a:t>
            </a:r>
            <a:r>
              <a:rPr kumimoji="1" 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ja-JP" sz="7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u"/>
              <a:tabLst/>
            </a:pPr>
            <a:r>
              <a:rPr kumimoji="1" 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商品・機材の搬入作業は、</a:t>
            </a:r>
            <a:r>
              <a:rPr kumimoji="1" lang="ja-JP" altLang="en-US" sz="1400" b="1" i="0" u="sng"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当</a:t>
            </a:r>
            <a:r>
              <a:rPr kumimoji="1" lang="ja-JP" sz="1400" b="1" i="0" u="sng"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日</a:t>
            </a:r>
            <a:r>
              <a:rPr kumimoji="1" lang="en-US" altLang="ja-JP" sz="1400" b="1" i="0" u="sng"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9</a:t>
            </a:r>
            <a:r>
              <a:rPr kumimoji="1" lang="ja-JP" altLang="en-US" sz="1400" b="1" i="0" u="sng"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a:t>
            </a:r>
            <a:r>
              <a:rPr lang="en-US" altLang="ja-JP" sz="1400" b="1" u="sng" dirty="0">
                <a:latin typeface="HG丸ｺﾞｼｯｸM-PRO" pitchFamily="50" charset="-128"/>
                <a:ea typeface="HG丸ｺﾞｼｯｸM-PRO" pitchFamily="50" charset="-128"/>
                <a:cs typeface="Times New Roman" pitchFamily="18" charset="0"/>
              </a:rPr>
              <a:t>30</a:t>
            </a:r>
            <a:r>
              <a:rPr lang="ja-JP" altLang="en-US" sz="1400" b="1" u="sng" dirty="0">
                <a:latin typeface="HG丸ｺﾞｼｯｸM-PRO" pitchFamily="50" charset="-128"/>
                <a:ea typeface="HG丸ｺﾞｼｯｸM-PRO" pitchFamily="50" charset="-128"/>
                <a:cs typeface="Times New Roman" pitchFamily="18" charset="0"/>
              </a:rPr>
              <a:t>から</a:t>
            </a: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売り場に設営可能です。</a:t>
            </a:r>
            <a:endParaRPr kumimoji="1" lang="ja-JP" altLang="en-US" sz="7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tabLst/>
            </a:pPr>
            <a:r>
              <a:rPr lang="ja-JP" altLang="en-US" sz="1400" dirty="0">
                <a:latin typeface="HG丸ｺﾞｼｯｸM-PRO" pitchFamily="50" charset="-128"/>
                <a:ea typeface="HG丸ｺﾞｼｯｸM-PRO" pitchFamily="50" charset="-128"/>
                <a:cs typeface="Times New Roman" pitchFamily="18" charset="0"/>
              </a:rPr>
              <a:t>　</a:t>
            </a:r>
            <a:r>
              <a:rPr kumimoji="1" lang="ja-JP" altLang="en-US" sz="1400" b="1" i="0" u="sng"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開店時間の１０：００までには可能な限りディスプレイを完了</a:t>
            </a: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してください。</a:t>
            </a:r>
            <a:endParaRPr kumimoji="1" lang="en-US" alt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eaLnBrk="0" fontAlgn="base" hangingPunct="0">
              <a:spcBef>
                <a:spcPct val="0"/>
              </a:spcBef>
              <a:spcAft>
                <a:spcPct val="0"/>
              </a:spcAft>
            </a:pPr>
            <a:r>
              <a:rPr lang="ja-JP" altLang="en-US" sz="1400" dirty="0">
                <a:latin typeface="HG丸ｺﾞｼｯｸM-PRO" pitchFamily="50" charset="-128"/>
                <a:ea typeface="HG丸ｺﾞｼｯｸM-PRO" pitchFamily="50" charset="-128"/>
                <a:cs typeface="Times New Roman" pitchFamily="18" charset="0"/>
              </a:rPr>
              <a:t>　</a:t>
            </a:r>
            <a:r>
              <a:rPr lang="en-US" altLang="ja-JP" sz="1400" dirty="0">
                <a:latin typeface="HG丸ｺﾞｼｯｸM-PRO" pitchFamily="50" charset="-128"/>
                <a:ea typeface="HG丸ｺﾞｼｯｸM-PRO" pitchFamily="50" charset="-128"/>
                <a:cs typeface="Times New Roman" pitchFamily="18" charset="0"/>
              </a:rPr>
              <a:t>※</a:t>
            </a:r>
            <a:r>
              <a:rPr lang="ja-JP" altLang="en-US" sz="1400" dirty="0">
                <a:latin typeface="HG丸ｺﾞｼｯｸM-PRO" pitchFamily="50" charset="-128"/>
                <a:ea typeface="HG丸ｺﾞｼｯｸM-PRO" pitchFamily="50" charset="-128"/>
                <a:cs typeface="Times New Roman" pitchFamily="18" charset="0"/>
              </a:rPr>
              <a:t>開店時間以降、台車・商品などは店舗敷地内に入れてください。</a:t>
            </a:r>
            <a:endParaRPr lang="en-US" altLang="ja-JP" sz="1400" dirty="0">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ja-JP" altLang="en-US" sz="1400" dirty="0">
                <a:latin typeface="HG丸ｺﾞｼｯｸM-PRO" pitchFamily="50" charset="-128"/>
                <a:ea typeface="HG丸ｺﾞｼｯｸM-PRO" pitchFamily="50" charset="-128"/>
                <a:cs typeface="Times New Roman" pitchFamily="18" charset="0"/>
              </a:rPr>
              <a:t>　</a:t>
            </a:r>
            <a:r>
              <a:rPr lang="en-US" altLang="ja-JP" sz="1400" dirty="0">
                <a:latin typeface="HG丸ｺﾞｼｯｸM-PRO" pitchFamily="50" charset="-128"/>
                <a:ea typeface="HG丸ｺﾞｼｯｸM-PRO" pitchFamily="50" charset="-128"/>
                <a:cs typeface="Times New Roman" pitchFamily="18" charset="0"/>
              </a:rPr>
              <a:t>※</a:t>
            </a:r>
            <a:r>
              <a:rPr lang="ja-JP" altLang="en-US" sz="1400" dirty="0">
                <a:latin typeface="HG丸ｺﾞｼｯｸM-PRO" pitchFamily="50" charset="-128"/>
                <a:ea typeface="HG丸ｺﾞｼｯｸM-PRO" pitchFamily="50" charset="-128"/>
                <a:cs typeface="Times New Roman" pitchFamily="18" charset="0"/>
              </a:rPr>
              <a:t>ご都合が合わない場合は、別途ご相談ください。</a:t>
            </a:r>
            <a:endParaRPr lang="en-US" altLang="ja-JP" sz="1400" dirty="0">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1" lang="ja-JP" altLang="en-US" sz="7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u"/>
              <a:tabLst/>
            </a:pPr>
            <a:r>
              <a:rPr kumimoji="1" lang="ja-JP" altLang="en-US"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出店期間中（水曜日から火曜日）は、催事販売スペースをお貸しいたします。</a:t>
            </a:r>
            <a:endPar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ja-JP" altLang="en-US" sz="1400" dirty="0">
                <a:solidFill>
                  <a:srgbClr val="FF0000"/>
                </a:solidFill>
                <a:latin typeface="HG丸ｺﾞｼｯｸM-PRO" pitchFamily="50" charset="-128"/>
                <a:ea typeface="HG丸ｺﾞｼｯｸM-PRO" pitchFamily="50" charset="-128"/>
                <a:cs typeface="Times New Roman" pitchFamily="18" charset="0"/>
              </a:rPr>
              <a:t>　</a:t>
            </a:r>
            <a:r>
              <a:rPr kumimoji="1" lang="ja-JP" altLang="en-US"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以下の点のご対応お願いします。</a:t>
            </a:r>
            <a:endPar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ja-JP" altLang="en-US" sz="1400" dirty="0">
                <a:solidFill>
                  <a:srgbClr val="FF0000"/>
                </a:solidFill>
                <a:latin typeface="HG丸ｺﾞｼｯｸM-PRO" pitchFamily="50" charset="-128"/>
                <a:ea typeface="HG丸ｺﾞｼｯｸM-PRO" pitchFamily="50" charset="-128"/>
                <a:cs typeface="Times New Roman" pitchFamily="18" charset="0"/>
              </a:rPr>
              <a:t>　</a:t>
            </a:r>
            <a:r>
              <a:rPr kumimoji="1" lang="ja-JP" altLang="en-US"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①初日</a:t>
            </a:r>
            <a:r>
              <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水曜日</a:t>
            </a:r>
            <a:r>
              <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の催事スペースの陳列・最終日</a:t>
            </a:r>
            <a:r>
              <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火曜日</a:t>
            </a:r>
            <a:r>
              <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の撤去</a:t>
            </a:r>
            <a:endPar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ja-JP" altLang="en-US" sz="1400" dirty="0">
                <a:solidFill>
                  <a:srgbClr val="FF0000"/>
                </a:solidFill>
                <a:latin typeface="HG丸ｺﾞｼｯｸM-PRO" pitchFamily="50" charset="-128"/>
                <a:ea typeface="HG丸ｺﾞｼｯｸM-PRO" pitchFamily="50" charset="-128"/>
                <a:cs typeface="Times New Roman" pitchFamily="18" charset="0"/>
              </a:rPr>
              <a:t>　　</a:t>
            </a:r>
            <a:r>
              <a:rPr lang="en-US" altLang="ja-JP" sz="1400" dirty="0">
                <a:solidFill>
                  <a:srgbClr val="FF0000"/>
                </a:solidFill>
                <a:latin typeface="HG丸ｺﾞｼｯｸM-PRO" pitchFamily="50" charset="-128"/>
                <a:ea typeface="HG丸ｺﾞｼｯｸM-PRO" pitchFamily="50" charset="-128"/>
                <a:cs typeface="Times New Roman" pitchFamily="18" charset="0"/>
              </a:rPr>
              <a:t>※</a:t>
            </a:r>
            <a:r>
              <a:rPr lang="ja-JP" altLang="en-US" sz="1400" dirty="0">
                <a:solidFill>
                  <a:srgbClr val="FF0000"/>
                </a:solidFill>
                <a:latin typeface="HG丸ｺﾞｼｯｸM-PRO" pitchFamily="50" charset="-128"/>
                <a:ea typeface="HG丸ｺﾞｼｯｸM-PRO" pitchFamily="50" charset="-128"/>
                <a:cs typeface="Times New Roman" pitchFamily="18" charset="0"/>
              </a:rPr>
              <a:t>ブースづくり及び撤去は出展企業様自身で行っていただきます。</a:t>
            </a:r>
            <a:endPar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1" lang="ja-JP" altLang="en-US"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　②期間中の試食・試飲のご対応</a:t>
            </a:r>
            <a:endPar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ja-JP" altLang="en-US" sz="1400" dirty="0">
                <a:solidFill>
                  <a:srgbClr val="FF0000"/>
                </a:solidFill>
                <a:latin typeface="HG丸ｺﾞｼｯｸM-PRO" pitchFamily="50" charset="-128"/>
                <a:ea typeface="HG丸ｺﾞｼｯｸM-PRO" pitchFamily="50" charset="-128"/>
                <a:cs typeface="Times New Roman" pitchFamily="18" charset="0"/>
              </a:rPr>
              <a:t>　③（最低でも）金・土・日の売場での接客販売</a:t>
            </a:r>
            <a:endParaRPr lang="en-US" altLang="ja-JP" sz="1400" dirty="0">
              <a:solidFill>
                <a:srgbClr val="FF0000"/>
              </a:solidFill>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1" lang="ja-JP" altLang="en-US"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　　</a:t>
            </a:r>
            <a:r>
              <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その他平日でも可能な限り</a:t>
            </a:r>
            <a:r>
              <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特に夕方の帰宅時間帯</a:t>
            </a:r>
            <a:r>
              <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rPr>
              <a:t>接客販売お願いします。</a:t>
            </a:r>
            <a:endPar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ja-JP" altLang="en-US" sz="1400" dirty="0">
                <a:solidFill>
                  <a:srgbClr val="FF0000"/>
                </a:solidFill>
                <a:latin typeface="HG丸ｺﾞｼｯｸM-PRO" pitchFamily="50" charset="-128"/>
                <a:ea typeface="HG丸ｺﾞｼｯｸM-PRO" pitchFamily="50" charset="-128"/>
                <a:cs typeface="Times New Roman" pitchFamily="18" charset="0"/>
              </a:rPr>
              <a:t>　　</a:t>
            </a:r>
            <a:r>
              <a:rPr lang="en-US" altLang="ja-JP" sz="1400" dirty="0">
                <a:solidFill>
                  <a:srgbClr val="FF0000"/>
                </a:solidFill>
                <a:latin typeface="HG丸ｺﾞｼｯｸM-PRO" pitchFamily="50" charset="-128"/>
                <a:ea typeface="HG丸ｺﾞｼｯｸM-PRO" pitchFamily="50" charset="-128"/>
                <a:cs typeface="Times New Roman" pitchFamily="18" charset="0"/>
              </a:rPr>
              <a:t>※</a:t>
            </a:r>
            <a:r>
              <a:rPr lang="ja-JP" altLang="en-US" sz="1400" dirty="0">
                <a:solidFill>
                  <a:srgbClr val="FF0000"/>
                </a:solidFill>
                <a:latin typeface="HG丸ｺﾞｼｯｸM-PRO" pitchFamily="50" charset="-128"/>
                <a:ea typeface="HG丸ｺﾞｼｯｸM-PRO" pitchFamily="50" charset="-128"/>
                <a:cs typeface="Times New Roman" pitchFamily="18" charset="0"/>
              </a:rPr>
              <a:t>不在の場合でも、出展費用（</a:t>
            </a:r>
            <a:r>
              <a:rPr lang="en-US" altLang="ja-JP" sz="1400" dirty="0">
                <a:solidFill>
                  <a:srgbClr val="FF0000"/>
                </a:solidFill>
                <a:latin typeface="HG丸ｺﾞｼｯｸM-PRO" pitchFamily="50" charset="-128"/>
                <a:ea typeface="HG丸ｺﾞｼｯｸM-PRO" pitchFamily="50" charset="-128"/>
                <a:cs typeface="Times New Roman" pitchFamily="18" charset="0"/>
              </a:rPr>
              <a:t>1</a:t>
            </a:r>
            <a:r>
              <a:rPr lang="ja-JP" altLang="en-US" sz="1400" dirty="0">
                <a:solidFill>
                  <a:srgbClr val="FF0000"/>
                </a:solidFill>
                <a:latin typeface="HG丸ｺﾞｼｯｸM-PRO" pitchFamily="50" charset="-128"/>
                <a:ea typeface="HG丸ｺﾞｼｯｸM-PRO" pitchFamily="50" charset="-128"/>
                <a:cs typeface="Times New Roman" pitchFamily="18" charset="0"/>
              </a:rPr>
              <a:t>万円）の日割りは行いません。</a:t>
            </a:r>
            <a:endParaRPr lang="en-US" altLang="ja-JP" sz="1400" dirty="0">
              <a:solidFill>
                <a:srgbClr val="FF0000"/>
              </a:solidFill>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ja-JP" altLang="en-US" sz="1400" dirty="0">
                <a:solidFill>
                  <a:srgbClr val="FF0000"/>
                </a:solidFill>
                <a:latin typeface="HG丸ｺﾞｼｯｸM-PRO" pitchFamily="50" charset="-128"/>
                <a:ea typeface="HG丸ｺﾞｼｯｸM-PRO" pitchFamily="50" charset="-128"/>
                <a:cs typeface="Times New Roman" pitchFamily="18" charset="0"/>
              </a:rPr>
              <a:t>　　　ご了承ください。</a:t>
            </a:r>
            <a:endParaRPr kumimoji="1" lang="en-US" altLang="ja-JP" sz="1400" b="0" i="0" u="none" strike="noStrike" cap="none" normalizeH="0" baseline="0" dirty="0">
              <a:ln>
                <a:noFill/>
              </a:ln>
              <a:solidFill>
                <a:srgbClr val="FF0000"/>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ja-JP" sz="1400" dirty="0">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1" i="0" u="sng"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1" i="0" u="sng"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注意事項のＰ９～１０の搬入経路（図の説明）について</a:t>
            </a:r>
            <a:endParaRPr kumimoji="1" lang="ja-JP" altLang="en-US" sz="700" b="1" i="0" u="sng"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　自社搬入の場合は、Ｂ３Ｆに接車し、１</a:t>
            </a:r>
            <a:r>
              <a:rPr kumimoji="1" lang="en-US" alt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F</a:t>
            </a: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の防災センターに商品搬入の旨お伝えください</a:t>
            </a:r>
            <a:r>
              <a:rPr kumimoji="1" lang="ja-JP" altLang="en-US" sz="1400" b="0" i="0" u="sng"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sng"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sng"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その時にセキュリティカードの貸し出しを受けてください。）その後、</a:t>
            </a: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貨物用エレベーターで２</a:t>
            </a:r>
            <a:r>
              <a:rPr kumimoji="1" lang="en-US" alt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F</a:t>
            </a: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にあがります。２Ｆ</a:t>
            </a:r>
            <a:r>
              <a:rPr lang="ja-JP" altLang="en-US" sz="1400" dirty="0">
                <a:latin typeface="HG丸ｺﾞｼｯｸM-PRO" pitchFamily="50" charset="-128"/>
                <a:ea typeface="HG丸ｺﾞｼｯｸM-PRO" pitchFamily="50" charset="-128"/>
                <a:cs typeface="Times New Roman" pitchFamily="18" charset="0"/>
              </a:rPr>
              <a:t>の売場に入る際はセキュリティカードを使い、店舗までお越しください。</a:t>
            </a:r>
            <a:endParaRPr kumimoji="1" lang="ja-JP" altLang="en-US" sz="7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　その他、ご不明点については、福岡県商工会連合会の担当までご連絡ください。</a:t>
            </a:r>
            <a:endParaRPr kumimoji="1" lang="ja-JP" altLang="en-US" sz="7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担当：籾井</a:t>
            </a:r>
            <a:r>
              <a:rPr kumimoji="1" lang="ja-JP" altLang="en-US" sz="10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（もみい）</a:t>
            </a:r>
            <a:r>
              <a:rPr kumimoji="1" lang="en-US" alt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090-3416-1682</a:t>
            </a:r>
            <a:r>
              <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、福田</a:t>
            </a:r>
            <a:r>
              <a:rPr lang="ja-JP" altLang="en-US" sz="1000" dirty="0">
                <a:latin typeface="HG丸ｺﾞｼｯｸM-PRO" pitchFamily="50" charset="-128"/>
                <a:ea typeface="HG丸ｺﾞｼｯｸM-PRO" pitchFamily="50" charset="-128"/>
                <a:cs typeface="Times New Roman" pitchFamily="18" charset="0"/>
              </a:rPr>
              <a:t>（ふくだ） </a:t>
            </a:r>
            <a:r>
              <a:rPr kumimoji="1" lang="en-US" altLang="ja-JP" sz="14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090-4770-5278</a:t>
            </a:r>
          </a:p>
          <a:p>
            <a:pPr lvl="0" eaLnBrk="0" fontAlgn="base" hangingPunct="0">
              <a:spcBef>
                <a:spcPct val="0"/>
              </a:spcBef>
              <a:spcAft>
                <a:spcPct val="0"/>
              </a:spcAft>
            </a:pPr>
            <a:r>
              <a:rPr lang="en-US" altLang="ja-JP" sz="1400" dirty="0">
                <a:latin typeface="HG丸ｺﾞｼｯｸM-PRO" pitchFamily="50" charset="-128"/>
                <a:ea typeface="HG丸ｺﾞｼｯｸM-PRO" pitchFamily="50" charset="-128"/>
                <a:cs typeface="Times New Roman" pitchFamily="18" charset="0"/>
              </a:rPr>
              <a:t>DOCORE</a:t>
            </a:r>
            <a:r>
              <a:rPr lang="ja-JP" altLang="en-US" sz="1400" dirty="0">
                <a:latin typeface="HG丸ｺﾞｼｯｸM-PRO" pitchFamily="50" charset="-128"/>
                <a:ea typeface="HG丸ｺﾞｼｯｸM-PRO" pitchFamily="50" charset="-128"/>
                <a:cs typeface="Times New Roman" pitchFamily="18" charset="0"/>
              </a:rPr>
              <a:t>：</a:t>
            </a:r>
            <a:r>
              <a:rPr lang="en-US" altLang="ja-JP" sz="1400" dirty="0">
                <a:latin typeface="HG丸ｺﾞｼｯｸM-PRO" pitchFamily="50" charset="-128"/>
                <a:ea typeface="HG丸ｺﾞｼｯｸM-PRO" pitchFamily="50" charset="-128"/>
                <a:cs typeface="Times New Roman" pitchFamily="18" charset="0"/>
              </a:rPr>
              <a:t>092-577-1655</a:t>
            </a:r>
            <a:endParaRPr kumimoji="1" lang="ja-JP" altLang="en-US" sz="7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スライド番号プレースホルダ 3"/>
          <p:cNvSpPr>
            <a:spLocks noGrp="1"/>
          </p:cNvSpPr>
          <p:nvPr>
            <p:ph type="sldNum" sz="quarter" idx="12"/>
          </p:nvPr>
        </p:nvSpPr>
        <p:spPr>
          <a:xfrm>
            <a:off x="6525344" y="8836679"/>
            <a:ext cx="332656" cy="307321"/>
          </a:xfrm>
          <a:solidFill>
            <a:srgbClr val="FC4810"/>
          </a:solidFill>
          <a:ln>
            <a:noFill/>
          </a:ln>
        </p:spPr>
        <p:txBody>
          <a:bodyPr/>
          <a:lstStyle/>
          <a:p>
            <a:fld id="{7E874649-D106-4E5E-9C0E-DC6214C774B2}" type="slidenum">
              <a:rPr kumimoji="1" lang="ja-JP" altLang="en-US" smtClean="0">
                <a:solidFill>
                  <a:schemeClr val="bg1"/>
                </a:solidFill>
              </a:rPr>
              <a:pPr/>
              <a:t>2</a:t>
            </a:fld>
            <a:endParaRPr kumimoji="1" lang="ja-JP" altLang="en-US" dirty="0">
              <a:solidFill>
                <a:schemeClr val="bg1"/>
              </a:solidFill>
            </a:endParaRPr>
          </a:p>
        </p:txBody>
      </p:sp>
      <p:sp>
        <p:nvSpPr>
          <p:cNvPr id="2" name="正方形/長方形 1">
            <a:extLst>
              <a:ext uri="{FF2B5EF4-FFF2-40B4-BE49-F238E27FC236}">
                <a16:creationId xmlns:a16="http://schemas.microsoft.com/office/drawing/2014/main" id="{C41D9EC0-2C3B-4AEB-BE1C-BCB8899DA3CA}"/>
              </a:ext>
            </a:extLst>
          </p:cNvPr>
          <p:cNvSpPr/>
          <p:nvPr/>
        </p:nvSpPr>
        <p:spPr>
          <a:xfrm>
            <a:off x="116632" y="539552"/>
            <a:ext cx="6624736" cy="136815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0361E8A-E7D6-4051-DA96-1F3F7AE6E401}"/>
              </a:ext>
            </a:extLst>
          </p:cNvPr>
          <p:cNvPicPr>
            <a:picLocks noChangeAspect="1"/>
          </p:cNvPicPr>
          <p:nvPr/>
        </p:nvPicPr>
        <p:blipFill>
          <a:blip r:embed="rId2"/>
          <a:stretch>
            <a:fillRect/>
          </a:stretch>
        </p:blipFill>
        <p:spPr>
          <a:xfrm>
            <a:off x="335235" y="5435984"/>
            <a:ext cx="6262117" cy="3672520"/>
          </a:xfrm>
          <a:prstGeom prst="rect">
            <a:avLst/>
          </a:prstGeom>
        </p:spPr>
      </p:pic>
      <p:sp>
        <p:nvSpPr>
          <p:cNvPr id="4" name="テキスト ボックス 3"/>
          <p:cNvSpPr txBox="1"/>
          <p:nvPr/>
        </p:nvSpPr>
        <p:spPr>
          <a:xfrm>
            <a:off x="0" y="0"/>
            <a:ext cx="6858000" cy="369332"/>
          </a:xfrm>
          <a:prstGeom prst="rect">
            <a:avLst/>
          </a:prstGeom>
          <a:noFill/>
        </p:spPr>
        <p:txBody>
          <a:bodyPr wrap="square" rtlCol="0">
            <a:spAutoFit/>
          </a:bodyPr>
          <a:lstStyle/>
          <a:p>
            <a:r>
              <a:rPr lang="ja-JP" altLang="en-US" dirty="0">
                <a:latin typeface="HGS創英角ｺﾞｼｯｸUB" pitchFamily="50" charset="-128"/>
                <a:ea typeface="HGS創英角ｺﾞｼｯｸUB" pitchFamily="50" charset="-128"/>
              </a:rPr>
              <a:t>レイアウトについて</a:t>
            </a:r>
            <a:endParaRPr kumimoji="1" lang="ja-JP" altLang="en-US" dirty="0">
              <a:latin typeface="HGS創英角ｺﾞｼｯｸUB" pitchFamily="50" charset="-128"/>
              <a:ea typeface="HGS創英角ｺﾞｼｯｸUB" pitchFamily="50" charset="-128"/>
            </a:endParaRPr>
          </a:p>
        </p:txBody>
      </p:sp>
      <p:cxnSp>
        <p:nvCxnSpPr>
          <p:cNvPr id="10" name="直線コネクタ 9"/>
          <p:cNvCxnSpPr/>
          <p:nvPr/>
        </p:nvCxnSpPr>
        <p:spPr>
          <a:xfrm>
            <a:off x="-891480" y="467544"/>
            <a:ext cx="8280920" cy="0"/>
          </a:xfrm>
          <a:prstGeom prst="line">
            <a:avLst/>
          </a:prstGeom>
          <a:ln w="76200">
            <a:solidFill>
              <a:srgbClr val="FC481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 3"/>
          <p:cNvSpPr>
            <a:spLocks noGrp="1"/>
          </p:cNvSpPr>
          <p:nvPr>
            <p:ph type="sldNum" sz="quarter" idx="12"/>
          </p:nvPr>
        </p:nvSpPr>
        <p:spPr>
          <a:xfrm>
            <a:off x="6525344" y="8836679"/>
            <a:ext cx="332656" cy="307321"/>
          </a:xfrm>
          <a:solidFill>
            <a:srgbClr val="FC4810"/>
          </a:solidFill>
          <a:ln>
            <a:noFill/>
          </a:ln>
        </p:spPr>
        <p:txBody>
          <a:bodyPr/>
          <a:lstStyle/>
          <a:p>
            <a:fld id="{7E874649-D106-4E5E-9C0E-DC6214C774B2}" type="slidenum">
              <a:rPr kumimoji="1" lang="ja-JP" altLang="en-US" smtClean="0">
                <a:solidFill>
                  <a:schemeClr val="bg1"/>
                </a:solidFill>
              </a:rPr>
              <a:pPr/>
              <a:t>3</a:t>
            </a:fld>
            <a:endParaRPr kumimoji="1" lang="ja-JP" altLang="en-US"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188640" y="755576"/>
            <a:ext cx="6669359" cy="4614189"/>
          </a:xfrm>
          <a:prstGeom prst="rect">
            <a:avLst/>
          </a:prstGeom>
          <a:noFill/>
          <a:ln w="9525">
            <a:noFill/>
            <a:miter lim="800000"/>
            <a:headEnd/>
            <a:tailEnd/>
          </a:ln>
        </p:spPr>
      </p:pic>
      <p:sp>
        <p:nvSpPr>
          <p:cNvPr id="12" name="角丸四角形 11"/>
          <p:cNvSpPr/>
          <p:nvPr/>
        </p:nvSpPr>
        <p:spPr>
          <a:xfrm>
            <a:off x="3356992" y="1557257"/>
            <a:ext cx="864096" cy="864096"/>
          </a:xfrm>
          <a:prstGeom prst="roundRect">
            <a:avLst>
              <a:gd name="adj" fmla="val 7808"/>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260648" y="4355976"/>
            <a:ext cx="360040" cy="6480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0" y="5004048"/>
            <a:ext cx="1268760" cy="307777"/>
          </a:xfrm>
          <a:prstGeom prst="rect">
            <a:avLst/>
          </a:prstGeom>
          <a:noFill/>
        </p:spPr>
        <p:txBody>
          <a:bodyPr wrap="square" rtlCol="0">
            <a:spAutoFit/>
          </a:bodyPr>
          <a:lstStyle/>
          <a:p>
            <a:pPr algn="ctr"/>
            <a:r>
              <a:rPr kumimoji="1" lang="ja-JP" altLang="en-US" sz="1400" dirty="0"/>
              <a:t>博多駅</a:t>
            </a:r>
          </a:p>
        </p:txBody>
      </p:sp>
      <p:sp>
        <p:nvSpPr>
          <p:cNvPr id="17" name="テキスト ボックス 16"/>
          <p:cNvSpPr txBox="1"/>
          <p:nvPr/>
        </p:nvSpPr>
        <p:spPr>
          <a:xfrm>
            <a:off x="260648" y="5796136"/>
            <a:ext cx="1800200" cy="340519"/>
          </a:xfrm>
          <a:prstGeom prst="roundRect">
            <a:avLst/>
          </a:prstGeom>
          <a:noFill/>
          <a:ln>
            <a:solidFill>
              <a:schemeClr val="tx1"/>
            </a:solidFill>
          </a:ln>
        </p:spPr>
        <p:txBody>
          <a:bodyPr wrap="square" rtlCol="0">
            <a:spAutoFit/>
          </a:bodyPr>
          <a:lstStyle/>
          <a:p>
            <a:pPr algn="ctr"/>
            <a:r>
              <a:rPr kumimoji="1" lang="ja-JP" altLang="en-US" sz="1400" dirty="0">
                <a:latin typeface="HGPｺﾞｼｯｸE" pitchFamily="50" charset="-128"/>
                <a:ea typeface="HGPｺﾞｼｯｸE" pitchFamily="50" charset="-128"/>
              </a:rPr>
              <a:t>２</a:t>
            </a:r>
            <a:r>
              <a:rPr kumimoji="1" lang="en-US" altLang="ja-JP" sz="1400" dirty="0">
                <a:latin typeface="HGPｺﾞｼｯｸE" pitchFamily="50" charset="-128"/>
                <a:ea typeface="HGPｺﾞｼｯｸE" pitchFamily="50" charset="-128"/>
              </a:rPr>
              <a:t>F</a:t>
            </a:r>
            <a:r>
              <a:rPr kumimoji="1" lang="ja-JP" altLang="en-US" sz="1400" dirty="0">
                <a:latin typeface="HGPｺﾞｼｯｸE" pitchFamily="50" charset="-128"/>
                <a:ea typeface="HGPｺﾞｼｯｸE" pitchFamily="50" charset="-128"/>
              </a:rPr>
              <a:t>フロアマップ</a:t>
            </a:r>
          </a:p>
        </p:txBody>
      </p:sp>
      <p:sp>
        <p:nvSpPr>
          <p:cNvPr id="18" name="テキスト ボックス 17"/>
          <p:cNvSpPr txBox="1"/>
          <p:nvPr/>
        </p:nvSpPr>
        <p:spPr>
          <a:xfrm>
            <a:off x="260648" y="611560"/>
            <a:ext cx="1800200" cy="340519"/>
          </a:xfrm>
          <a:prstGeom prst="roundRect">
            <a:avLst/>
          </a:prstGeom>
          <a:noFill/>
          <a:ln>
            <a:solidFill>
              <a:schemeClr val="tx1"/>
            </a:solidFill>
          </a:ln>
        </p:spPr>
        <p:txBody>
          <a:bodyPr wrap="square" rtlCol="0">
            <a:spAutoFit/>
          </a:bodyPr>
          <a:lstStyle/>
          <a:p>
            <a:pPr algn="ctr"/>
            <a:r>
              <a:rPr kumimoji="1" lang="ja-JP" altLang="en-US" sz="1400" dirty="0">
                <a:latin typeface="HGPｺﾞｼｯｸE" pitchFamily="50" charset="-128"/>
                <a:ea typeface="HGPｺﾞｼｯｸE" pitchFamily="50" charset="-128"/>
              </a:rPr>
              <a:t>店舗図面</a:t>
            </a:r>
          </a:p>
        </p:txBody>
      </p:sp>
      <p:sp>
        <p:nvSpPr>
          <p:cNvPr id="19" name="テキスト ボックス 18"/>
          <p:cNvSpPr txBox="1"/>
          <p:nvPr/>
        </p:nvSpPr>
        <p:spPr>
          <a:xfrm>
            <a:off x="3274350" y="1195834"/>
            <a:ext cx="2386897" cy="369332"/>
          </a:xfrm>
          <a:prstGeom prst="rect">
            <a:avLst/>
          </a:prstGeom>
          <a:noFill/>
        </p:spPr>
        <p:txBody>
          <a:bodyPr wrap="square" rtlCol="0">
            <a:spAutoFit/>
          </a:bodyPr>
          <a:lstStyle/>
          <a:p>
            <a:r>
              <a:rPr kumimoji="1" lang="ja-JP" altLang="en-US" dirty="0">
                <a:solidFill>
                  <a:srgbClr val="FF0000"/>
                </a:solidFill>
                <a:latin typeface="HGPｺﾞｼｯｸE" pitchFamily="50" charset="-128"/>
                <a:ea typeface="HGPｺﾞｼｯｸE" pitchFamily="50" charset="-128"/>
              </a:rPr>
              <a:t>催事販売スペース</a:t>
            </a:r>
          </a:p>
        </p:txBody>
      </p:sp>
      <p:cxnSp>
        <p:nvCxnSpPr>
          <p:cNvPr id="21" name="直線コネクタ 20"/>
          <p:cNvCxnSpPr/>
          <p:nvPr/>
        </p:nvCxnSpPr>
        <p:spPr>
          <a:xfrm flipH="1" flipV="1">
            <a:off x="1340768" y="4211960"/>
            <a:ext cx="1440160" cy="338437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356992" y="4283968"/>
            <a:ext cx="2780928" cy="331236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0" y="0"/>
            <a:ext cx="6858000" cy="369332"/>
          </a:xfrm>
          <a:prstGeom prst="rect">
            <a:avLst/>
          </a:prstGeom>
          <a:noFill/>
        </p:spPr>
        <p:txBody>
          <a:bodyPr wrap="square" rtlCol="0">
            <a:spAutoFit/>
          </a:bodyPr>
          <a:lstStyle/>
          <a:p>
            <a:r>
              <a:rPr kumimoji="1" lang="ja-JP" altLang="en-US" dirty="0">
                <a:latin typeface="HGS創英角ｺﾞｼｯｸUB" pitchFamily="50" charset="-128"/>
                <a:ea typeface="HGS創英角ｺﾞｼｯｸUB" pitchFamily="50" charset="-128"/>
              </a:rPr>
              <a:t>催事販売出店者の売場について</a:t>
            </a:r>
          </a:p>
        </p:txBody>
      </p:sp>
      <p:sp>
        <p:nvSpPr>
          <p:cNvPr id="67" name="テキスト ボックス 66"/>
          <p:cNvSpPr txBox="1"/>
          <p:nvPr/>
        </p:nvSpPr>
        <p:spPr>
          <a:xfrm>
            <a:off x="0" y="755576"/>
            <a:ext cx="6858000" cy="4939814"/>
          </a:xfrm>
          <a:prstGeom prst="rect">
            <a:avLst/>
          </a:prstGeom>
          <a:noFill/>
        </p:spPr>
        <p:txBody>
          <a:bodyPr wrap="square" rtlCol="0">
            <a:spAutoFit/>
          </a:bodyPr>
          <a:lstStyle/>
          <a:p>
            <a:pPr>
              <a:lnSpc>
                <a:spcPct val="150000"/>
              </a:lnSpc>
            </a:pPr>
            <a:r>
              <a:rPr lang="ja-JP" altLang="en-US" sz="1400" b="1" dirty="0">
                <a:solidFill>
                  <a:srgbClr val="FF0000"/>
                </a:solidFill>
              </a:rPr>
              <a:t>　≪売台について≫</a:t>
            </a:r>
            <a:endParaRPr lang="en-US" altLang="ja-JP" sz="1400" b="1" dirty="0">
              <a:solidFill>
                <a:srgbClr val="FF0000"/>
              </a:solidFill>
            </a:endParaRPr>
          </a:p>
          <a:p>
            <a:pPr>
              <a:lnSpc>
                <a:spcPct val="150000"/>
              </a:lnSpc>
            </a:pPr>
            <a:r>
              <a:rPr lang="ja-JP" altLang="en-US" sz="1400" dirty="0"/>
              <a:t>　●各出展者には</a:t>
            </a:r>
            <a:r>
              <a:rPr lang="en-US" altLang="ja-JP" sz="1400" dirty="0"/>
              <a:t>W1500×D600×H900</a:t>
            </a:r>
            <a:r>
              <a:rPr lang="ja-JP" altLang="en-US" sz="1400" dirty="0"/>
              <a:t>の売台</a:t>
            </a:r>
            <a:r>
              <a:rPr lang="en-US" altLang="ja-JP" sz="1400" dirty="0"/>
              <a:t>1</a:t>
            </a:r>
            <a:r>
              <a:rPr lang="ja-JP" altLang="en-US" sz="1400" dirty="0"/>
              <a:t>台のスペースにて販売していただきます。</a:t>
            </a:r>
            <a:endParaRPr lang="en-US" altLang="ja-JP" sz="1400" dirty="0"/>
          </a:p>
          <a:p>
            <a:pPr>
              <a:lnSpc>
                <a:spcPct val="150000"/>
              </a:lnSpc>
            </a:pPr>
            <a:r>
              <a:rPr kumimoji="1" lang="ja-JP" altLang="en-US" sz="1400" dirty="0"/>
              <a:t>　●売台には、</a:t>
            </a:r>
            <a:r>
              <a:rPr kumimoji="1" lang="en-US" altLang="ja-JP" sz="1400" dirty="0"/>
              <a:t>W230×D250×H230</a:t>
            </a:r>
            <a:r>
              <a:rPr kumimoji="1" lang="ja-JP" altLang="en-US" sz="1400" dirty="0"/>
              <a:t>のサイコロを</a:t>
            </a:r>
            <a:r>
              <a:rPr kumimoji="1" lang="en-US" altLang="ja-JP" sz="1400" dirty="0"/>
              <a:t>4</a:t>
            </a:r>
            <a:r>
              <a:rPr kumimoji="1" lang="ja-JP" altLang="en-US" sz="1400" dirty="0"/>
              <a:t>台を置いております。陳列備品として</a:t>
            </a:r>
            <a:endParaRPr kumimoji="1" lang="en-US" altLang="ja-JP" sz="1400" dirty="0"/>
          </a:p>
          <a:p>
            <a:pPr>
              <a:lnSpc>
                <a:spcPct val="150000"/>
              </a:lnSpc>
            </a:pPr>
            <a:r>
              <a:rPr lang="ja-JP" altLang="en-US" sz="1400" dirty="0"/>
              <a:t>　　</a:t>
            </a:r>
            <a:r>
              <a:rPr kumimoji="1" lang="ja-JP" altLang="en-US" sz="1400" dirty="0"/>
              <a:t>ご利用ください。</a:t>
            </a:r>
            <a:endParaRPr kumimoji="1" lang="en-US" altLang="ja-JP" sz="1400" dirty="0"/>
          </a:p>
          <a:p>
            <a:pPr>
              <a:lnSpc>
                <a:spcPct val="150000"/>
              </a:lnSpc>
            </a:pPr>
            <a:r>
              <a:rPr lang="ja-JP" altLang="en-US" sz="1400" dirty="0"/>
              <a:t>　●売台及びサイコロには布を巻いておりません。ご自身にて自由に装飾ください。</a:t>
            </a:r>
            <a:endParaRPr lang="en-US" altLang="ja-JP" sz="1400" dirty="0"/>
          </a:p>
          <a:p>
            <a:pPr>
              <a:lnSpc>
                <a:spcPct val="150000"/>
              </a:lnSpc>
            </a:pPr>
            <a:r>
              <a:rPr lang="ja-JP" altLang="en-US" sz="1400" dirty="0"/>
              <a:t>　●売台の下はストック保管場所としてご利用いただけます。</a:t>
            </a:r>
            <a:endParaRPr lang="en-US" altLang="ja-JP" sz="1400" dirty="0"/>
          </a:p>
          <a:p>
            <a:pPr>
              <a:lnSpc>
                <a:spcPct val="150000"/>
              </a:lnSpc>
            </a:pPr>
            <a:r>
              <a:rPr lang="ja-JP" altLang="en-US" sz="1400" b="1" dirty="0">
                <a:solidFill>
                  <a:srgbClr val="FF0000"/>
                </a:solidFill>
              </a:rPr>
              <a:t>　≪使用備品について≫</a:t>
            </a:r>
            <a:endParaRPr lang="en-US" altLang="ja-JP" sz="1400" b="1" dirty="0">
              <a:solidFill>
                <a:srgbClr val="FF0000"/>
              </a:solidFill>
            </a:endParaRPr>
          </a:p>
          <a:p>
            <a:pPr>
              <a:lnSpc>
                <a:spcPct val="150000"/>
              </a:lnSpc>
            </a:pPr>
            <a:r>
              <a:rPr lang="ja-JP" altLang="en-US" sz="1400" dirty="0"/>
              <a:t>　●事前申請をお願いいたします。</a:t>
            </a:r>
            <a:r>
              <a:rPr lang="en-US" altLang="ja-JP" sz="1400" dirty="0"/>
              <a:t>※</a:t>
            </a:r>
            <a:r>
              <a:rPr lang="ja-JP" altLang="en-US" sz="1400" dirty="0"/>
              <a:t>別紙の</a:t>
            </a:r>
            <a:r>
              <a:rPr lang="en-US" altLang="ja-JP" sz="1400" dirty="0"/>
              <a:t>『</a:t>
            </a:r>
            <a:r>
              <a:rPr lang="ja-JP" altLang="en-US" sz="1400" dirty="0"/>
              <a:t>催事販売確認票</a:t>
            </a:r>
            <a:r>
              <a:rPr lang="en-US" altLang="ja-JP" sz="1400" dirty="0"/>
              <a:t>』</a:t>
            </a:r>
            <a:r>
              <a:rPr lang="ja-JP" altLang="en-US" sz="1400" dirty="0"/>
              <a:t>に必ずご記入ください。</a:t>
            </a:r>
            <a:endParaRPr lang="en-US" altLang="ja-JP" sz="1400" dirty="0"/>
          </a:p>
          <a:p>
            <a:pPr>
              <a:lnSpc>
                <a:spcPct val="150000"/>
              </a:lnSpc>
            </a:pPr>
            <a:r>
              <a:rPr lang="ja-JP" altLang="en-US" sz="1400" dirty="0"/>
              <a:t>　●都合上、１００</a:t>
            </a:r>
            <a:r>
              <a:rPr lang="en-US" altLang="ja-JP" sz="1400" dirty="0"/>
              <a:t>V</a:t>
            </a:r>
            <a:r>
              <a:rPr lang="ja-JP" altLang="en-US" sz="1400" dirty="0"/>
              <a:t>電源のみ使用できます。</a:t>
            </a:r>
            <a:r>
              <a:rPr lang="en-US" altLang="ja-JP" sz="1400" dirty="0"/>
              <a:t>※</a:t>
            </a:r>
            <a:r>
              <a:rPr lang="ja-JP" altLang="en-US" sz="1400" dirty="0"/>
              <a:t>２００</a:t>
            </a:r>
            <a:r>
              <a:rPr lang="en-US" altLang="ja-JP" sz="1400" dirty="0"/>
              <a:t>V</a:t>
            </a:r>
            <a:r>
              <a:rPr lang="ja-JP" altLang="en-US" sz="1400" dirty="0"/>
              <a:t>はご相談ください。</a:t>
            </a:r>
            <a:endParaRPr lang="en-US" altLang="ja-JP" sz="1400" dirty="0"/>
          </a:p>
          <a:p>
            <a:pPr>
              <a:lnSpc>
                <a:spcPct val="150000"/>
              </a:lnSpc>
            </a:pPr>
            <a:r>
              <a:rPr lang="ja-JP" altLang="en-US" sz="1400" b="1" dirty="0">
                <a:solidFill>
                  <a:srgbClr val="FF0000"/>
                </a:solidFill>
              </a:rPr>
              <a:t>　≪その他≫</a:t>
            </a:r>
            <a:endParaRPr lang="en-US" altLang="ja-JP" sz="1400" b="1" dirty="0">
              <a:solidFill>
                <a:srgbClr val="FF0000"/>
              </a:solidFill>
            </a:endParaRPr>
          </a:p>
          <a:p>
            <a:pPr>
              <a:lnSpc>
                <a:spcPct val="150000"/>
              </a:lnSpc>
            </a:pPr>
            <a:r>
              <a:rPr lang="ja-JP" altLang="en-US" sz="1400" dirty="0"/>
              <a:t>　●各出展者名のプレートは当会にて準備いたします。</a:t>
            </a:r>
            <a:r>
              <a:rPr lang="en-US" altLang="ja-JP" sz="1400" dirty="0"/>
              <a:t>※</a:t>
            </a:r>
            <a:r>
              <a:rPr lang="ja-JP" altLang="en-US" sz="1400" dirty="0"/>
              <a:t>統一プレートとなります。</a:t>
            </a:r>
            <a:endParaRPr lang="en-US" altLang="ja-JP" sz="1400" dirty="0"/>
          </a:p>
          <a:p>
            <a:pPr>
              <a:lnSpc>
                <a:spcPct val="150000"/>
              </a:lnSpc>
            </a:pPr>
            <a:r>
              <a:rPr lang="ja-JP" altLang="en-US" sz="1400" dirty="0"/>
              <a:t>　●のぼり棒も設置可能ですが、必ず固定していただくようにお願いします。　</a:t>
            </a:r>
            <a:endParaRPr lang="en-US" altLang="ja-JP" sz="1400" dirty="0"/>
          </a:p>
          <a:p>
            <a:pPr>
              <a:lnSpc>
                <a:spcPct val="150000"/>
              </a:lnSpc>
            </a:pPr>
            <a:r>
              <a:rPr lang="ja-JP" altLang="en-US" sz="1400" dirty="0"/>
              <a:t>　●試食で出たゴミは各出展者にて管理願います。</a:t>
            </a:r>
            <a:r>
              <a:rPr lang="en-US" altLang="ja-JP" sz="1400" dirty="0"/>
              <a:t>※</a:t>
            </a:r>
            <a:r>
              <a:rPr lang="ja-JP" altLang="en-US" sz="1400" dirty="0"/>
              <a:t>共同ゴミ捨て場が</a:t>
            </a:r>
            <a:r>
              <a:rPr lang="en-US" altLang="ja-JP" sz="1400" dirty="0"/>
              <a:t>B3F</a:t>
            </a:r>
            <a:r>
              <a:rPr lang="ja-JP" altLang="en-US" sz="1400" dirty="0"/>
              <a:t>にあります。</a:t>
            </a:r>
            <a:endParaRPr lang="en-US" altLang="ja-JP" sz="1400" dirty="0"/>
          </a:p>
          <a:p>
            <a:pPr>
              <a:lnSpc>
                <a:spcPct val="150000"/>
              </a:lnSpc>
            </a:pPr>
            <a:r>
              <a:rPr lang="ja-JP" altLang="en-US" sz="1400" dirty="0"/>
              <a:t>　●売場に置けない在庫等については、ストッカーが若干ございますので、ご相談ください。</a:t>
            </a:r>
            <a:endParaRPr lang="en-US" altLang="ja-JP" sz="1400" dirty="0"/>
          </a:p>
          <a:p>
            <a:pPr>
              <a:lnSpc>
                <a:spcPct val="150000"/>
              </a:lnSpc>
            </a:pPr>
            <a:endParaRPr lang="en-US" altLang="ja-JP" sz="1400" dirty="0"/>
          </a:p>
        </p:txBody>
      </p:sp>
      <p:cxnSp>
        <p:nvCxnSpPr>
          <p:cNvPr id="78" name="直線コネクタ 77"/>
          <p:cNvCxnSpPr/>
          <p:nvPr/>
        </p:nvCxnSpPr>
        <p:spPr>
          <a:xfrm>
            <a:off x="-891480" y="467544"/>
            <a:ext cx="8280920" cy="0"/>
          </a:xfrm>
          <a:prstGeom prst="line">
            <a:avLst/>
          </a:prstGeom>
          <a:ln w="76200">
            <a:solidFill>
              <a:srgbClr val="FC4810"/>
            </a:solidFill>
          </a:ln>
        </p:spPr>
        <p:style>
          <a:lnRef idx="1">
            <a:schemeClr val="accent1"/>
          </a:lnRef>
          <a:fillRef idx="0">
            <a:schemeClr val="accent1"/>
          </a:fillRef>
          <a:effectRef idx="0">
            <a:schemeClr val="accent1"/>
          </a:effectRef>
          <a:fontRef idx="minor">
            <a:schemeClr val="tx1"/>
          </a:fontRef>
        </p:style>
      </p:cxnSp>
      <p:sp>
        <p:nvSpPr>
          <p:cNvPr id="80" name="スライド番号プレースホルダ 3"/>
          <p:cNvSpPr txBox="1">
            <a:spLocks/>
          </p:cNvSpPr>
          <p:nvPr/>
        </p:nvSpPr>
        <p:spPr>
          <a:xfrm>
            <a:off x="6525344" y="8836679"/>
            <a:ext cx="332656" cy="307321"/>
          </a:xfrm>
          <a:prstGeom prst="rect">
            <a:avLst/>
          </a:prstGeom>
          <a:solidFill>
            <a:srgbClr val="FC4810"/>
          </a:solidFill>
          <a:ln>
            <a:noFill/>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E874649-D106-4E5E-9C0E-DC6214C774B2}" type="slidenum">
              <a:rPr kumimoji="1" lang="ja-JP" alt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0" y="0"/>
            <a:ext cx="6858000" cy="369332"/>
          </a:xfrm>
          <a:prstGeom prst="rect">
            <a:avLst/>
          </a:prstGeom>
          <a:noFill/>
        </p:spPr>
        <p:txBody>
          <a:bodyPr wrap="square" rtlCol="0">
            <a:spAutoFit/>
          </a:bodyPr>
          <a:lstStyle/>
          <a:p>
            <a:r>
              <a:rPr kumimoji="1" lang="ja-JP" altLang="en-US" dirty="0">
                <a:latin typeface="HGS創英角ｺﾞｼｯｸUB" pitchFamily="50" charset="-128"/>
                <a:ea typeface="HGS創英角ｺﾞｼｯｸUB" pitchFamily="50" charset="-128"/>
              </a:rPr>
              <a:t>注意点について</a:t>
            </a:r>
          </a:p>
        </p:txBody>
      </p:sp>
      <p:sp>
        <p:nvSpPr>
          <p:cNvPr id="67" name="テキスト ボックス 66"/>
          <p:cNvSpPr txBox="1"/>
          <p:nvPr/>
        </p:nvSpPr>
        <p:spPr>
          <a:xfrm>
            <a:off x="0" y="755576"/>
            <a:ext cx="6858000" cy="4513993"/>
          </a:xfrm>
          <a:prstGeom prst="rect">
            <a:avLst/>
          </a:prstGeom>
          <a:noFill/>
        </p:spPr>
        <p:txBody>
          <a:bodyPr wrap="square" rtlCol="0">
            <a:spAutoFit/>
          </a:bodyPr>
          <a:lstStyle/>
          <a:p>
            <a:pPr>
              <a:lnSpc>
                <a:spcPct val="150000"/>
              </a:lnSpc>
            </a:pPr>
            <a:r>
              <a:rPr lang="en-US" altLang="ja-JP" sz="1400" b="1" u="sng" dirty="0"/>
              <a:t>【</a:t>
            </a:r>
            <a:r>
              <a:rPr lang="ja-JP" altLang="en-US" sz="1400" b="1" u="sng" dirty="0"/>
              <a:t>レジについて</a:t>
            </a:r>
            <a:r>
              <a:rPr lang="en-US" altLang="ja-JP" sz="1400" b="1" u="sng" dirty="0"/>
              <a:t>】</a:t>
            </a:r>
          </a:p>
          <a:p>
            <a:pPr>
              <a:lnSpc>
                <a:spcPct val="150000"/>
              </a:lnSpc>
            </a:pPr>
            <a:r>
              <a:rPr lang="ja-JP" altLang="en-US" sz="1400" dirty="0"/>
              <a:t>　●</a:t>
            </a:r>
            <a:r>
              <a:rPr lang="ja-JP" altLang="en-US" sz="1400" dirty="0">
                <a:solidFill>
                  <a:srgbClr val="FF0000"/>
                </a:solidFill>
              </a:rPr>
              <a:t>レジ（会計）は</a:t>
            </a:r>
            <a:r>
              <a:rPr lang="en-US" altLang="ja-JP" sz="1400" dirty="0">
                <a:solidFill>
                  <a:srgbClr val="FF0000"/>
                </a:solidFill>
              </a:rPr>
              <a:t>1</a:t>
            </a:r>
            <a:r>
              <a:rPr lang="ja-JP" altLang="en-US" sz="1400" dirty="0">
                <a:solidFill>
                  <a:srgbClr val="FF0000"/>
                </a:solidFill>
              </a:rPr>
              <a:t>か所</a:t>
            </a:r>
            <a:r>
              <a:rPr lang="ja-JP" altLang="en-US" sz="1400" dirty="0"/>
              <a:t>でショップの販売スタッフが行います。</a:t>
            </a:r>
            <a:endParaRPr lang="en-US" altLang="ja-JP" sz="1400" dirty="0"/>
          </a:p>
          <a:p>
            <a:pPr>
              <a:lnSpc>
                <a:spcPct val="150000"/>
              </a:lnSpc>
            </a:pPr>
            <a:r>
              <a:rPr lang="ja-JP" altLang="en-US" sz="1400" dirty="0"/>
              <a:t>　</a:t>
            </a:r>
            <a:r>
              <a:rPr kumimoji="1" lang="ja-JP" altLang="en-US" sz="1400" dirty="0"/>
              <a:t>●</a:t>
            </a:r>
            <a:r>
              <a:rPr kumimoji="1" lang="ja-JP" altLang="en-US" sz="1400" dirty="0">
                <a:solidFill>
                  <a:srgbClr val="FF0000"/>
                </a:solidFill>
              </a:rPr>
              <a:t>出展者様とお客様では現金の受け渡しは原則行いません。ご購入するお客さまには　</a:t>
            </a:r>
            <a:endParaRPr kumimoji="1" lang="en-US" altLang="ja-JP" sz="1400" dirty="0">
              <a:solidFill>
                <a:srgbClr val="FF0000"/>
              </a:solidFill>
            </a:endParaRPr>
          </a:p>
          <a:p>
            <a:pPr>
              <a:lnSpc>
                <a:spcPct val="150000"/>
              </a:lnSpc>
            </a:pPr>
            <a:r>
              <a:rPr lang="ja-JP" altLang="en-US" sz="1400" dirty="0">
                <a:solidFill>
                  <a:srgbClr val="FF0000"/>
                </a:solidFill>
              </a:rPr>
              <a:t>　　</a:t>
            </a:r>
            <a:r>
              <a:rPr kumimoji="1" lang="ja-JP" altLang="en-US" sz="1400" dirty="0">
                <a:solidFill>
                  <a:srgbClr val="FF0000"/>
                </a:solidFill>
              </a:rPr>
              <a:t>必ずレジをご案内してください。</a:t>
            </a:r>
            <a:endParaRPr kumimoji="1" lang="en-US" altLang="ja-JP" sz="1400" dirty="0">
              <a:solidFill>
                <a:srgbClr val="FF0000"/>
              </a:solidFill>
            </a:endParaRPr>
          </a:p>
          <a:p>
            <a:pPr>
              <a:lnSpc>
                <a:spcPct val="150000"/>
              </a:lnSpc>
            </a:pPr>
            <a:r>
              <a:rPr lang="ja-JP" altLang="en-US" sz="1400" dirty="0">
                <a:solidFill>
                  <a:srgbClr val="FF0000"/>
                </a:solidFill>
              </a:rPr>
              <a:t>　</a:t>
            </a:r>
            <a:r>
              <a:rPr lang="ja-JP" altLang="en-US" sz="1400" u="sng" dirty="0">
                <a:solidFill>
                  <a:srgbClr val="FF0000"/>
                </a:solidFill>
              </a:rPr>
              <a:t>●単品管理のため、</a:t>
            </a:r>
            <a:r>
              <a:rPr lang="en-US" altLang="ja-JP" sz="1400" u="sng" dirty="0">
                <a:solidFill>
                  <a:srgbClr val="FF0000"/>
                </a:solidFill>
              </a:rPr>
              <a:t>POS</a:t>
            </a:r>
            <a:r>
              <a:rPr lang="ja-JP" altLang="en-US" sz="1400" u="sng" dirty="0">
                <a:solidFill>
                  <a:srgbClr val="FF0000"/>
                </a:solidFill>
              </a:rPr>
              <a:t>レジを使用しております。販売商品については、既出商品以外は事前登録が必ず必要です。</a:t>
            </a:r>
            <a:r>
              <a:rPr lang="en-US" altLang="ja-JP" sz="1400" u="sng" dirty="0">
                <a:solidFill>
                  <a:srgbClr val="FF0000"/>
                </a:solidFill>
              </a:rPr>
              <a:t>【</a:t>
            </a:r>
            <a:r>
              <a:rPr lang="ja-JP" altLang="en-US" sz="1400" u="sng" dirty="0">
                <a:solidFill>
                  <a:srgbClr val="FF0000"/>
                </a:solidFill>
              </a:rPr>
              <a:t>催事販売</a:t>
            </a:r>
            <a:r>
              <a:rPr lang="en-US" altLang="ja-JP" sz="1400" u="sng" dirty="0">
                <a:solidFill>
                  <a:srgbClr val="FF0000"/>
                </a:solidFill>
              </a:rPr>
              <a:t>】</a:t>
            </a:r>
            <a:r>
              <a:rPr lang="ja-JP" altLang="en-US" sz="1400" u="sng" dirty="0">
                <a:solidFill>
                  <a:srgbClr val="FF0000"/>
                </a:solidFill>
              </a:rPr>
              <a:t>確認票をご提出ください。</a:t>
            </a:r>
            <a:endParaRPr kumimoji="1" lang="en-US" altLang="ja-JP" sz="1400" u="sng" dirty="0">
              <a:solidFill>
                <a:srgbClr val="FF0000"/>
              </a:solidFill>
            </a:endParaRPr>
          </a:p>
          <a:p>
            <a:pPr>
              <a:lnSpc>
                <a:spcPct val="150000"/>
              </a:lnSpc>
            </a:pPr>
            <a:endParaRPr kumimoji="1" lang="en-US" altLang="ja-JP" sz="1400" dirty="0">
              <a:solidFill>
                <a:srgbClr val="FF0000"/>
              </a:solidFill>
            </a:endParaRPr>
          </a:p>
          <a:p>
            <a:pPr>
              <a:lnSpc>
                <a:spcPct val="150000"/>
              </a:lnSpc>
            </a:pPr>
            <a:r>
              <a:rPr lang="en-US" altLang="ja-JP" sz="1400" b="1" u="sng" dirty="0"/>
              <a:t>【</a:t>
            </a:r>
            <a:r>
              <a:rPr lang="ja-JP" altLang="en-US" sz="1400" b="1" u="sng" dirty="0"/>
              <a:t>プレイスカードについて</a:t>
            </a:r>
            <a:r>
              <a:rPr lang="en-US" altLang="ja-JP" sz="1400" b="1" u="sng" dirty="0"/>
              <a:t>】</a:t>
            </a:r>
            <a:endParaRPr lang="en-US" altLang="ja-JP" sz="1400" dirty="0">
              <a:solidFill>
                <a:srgbClr val="FF0000"/>
              </a:solidFill>
            </a:endParaRPr>
          </a:p>
          <a:p>
            <a:pPr>
              <a:lnSpc>
                <a:spcPct val="150000"/>
              </a:lnSpc>
            </a:pPr>
            <a:r>
              <a:rPr lang="ja-JP" altLang="en-US" sz="1400" dirty="0"/>
              <a:t>　●</a:t>
            </a:r>
            <a:r>
              <a:rPr lang="ja-JP" altLang="en-US" sz="1400" dirty="0">
                <a:solidFill>
                  <a:srgbClr val="FF0000"/>
                </a:solidFill>
              </a:rPr>
              <a:t>プライスカードや</a:t>
            </a:r>
            <a:r>
              <a:rPr lang="en-US" altLang="ja-JP" sz="1400" dirty="0">
                <a:solidFill>
                  <a:srgbClr val="FF0000"/>
                </a:solidFill>
              </a:rPr>
              <a:t>POP</a:t>
            </a:r>
            <a:r>
              <a:rPr lang="ja-JP" altLang="en-US" sz="1400" dirty="0">
                <a:solidFill>
                  <a:srgbClr val="FF0000"/>
                </a:solidFill>
              </a:rPr>
              <a:t>など基本的に自社にて準備</a:t>
            </a:r>
            <a:r>
              <a:rPr lang="ja-JP" altLang="en-US" sz="1400" dirty="0"/>
              <a:t>お願いします。その際、</a:t>
            </a:r>
            <a:r>
              <a:rPr lang="ja-JP" altLang="en-US" sz="1400" dirty="0">
                <a:solidFill>
                  <a:srgbClr val="FF0000"/>
                </a:solidFill>
              </a:rPr>
              <a:t>価格表示は</a:t>
            </a:r>
            <a:endParaRPr lang="en-US" altLang="ja-JP" sz="1400" dirty="0">
              <a:solidFill>
                <a:srgbClr val="FF0000"/>
              </a:solidFill>
            </a:endParaRPr>
          </a:p>
          <a:p>
            <a:pPr>
              <a:lnSpc>
                <a:spcPct val="150000"/>
              </a:lnSpc>
            </a:pPr>
            <a:r>
              <a:rPr lang="ja-JP" altLang="en-US" sz="1400" dirty="0">
                <a:solidFill>
                  <a:srgbClr val="FF0000"/>
                </a:solidFill>
              </a:rPr>
              <a:t>　　全て内税（税込）</a:t>
            </a:r>
            <a:r>
              <a:rPr lang="ja-JP" altLang="en-US" sz="1400" dirty="0"/>
              <a:t>でお願いします。</a:t>
            </a:r>
            <a:endParaRPr lang="en-US" altLang="ja-JP" sz="1400" dirty="0"/>
          </a:p>
          <a:p>
            <a:pPr>
              <a:lnSpc>
                <a:spcPct val="150000"/>
              </a:lnSpc>
            </a:pPr>
            <a:r>
              <a:rPr lang="ja-JP" altLang="en-US" sz="1400" dirty="0"/>
              <a:t>　　</a:t>
            </a:r>
            <a:r>
              <a:rPr lang="en-US" altLang="ja-JP" sz="1100" dirty="0"/>
              <a:t>※</a:t>
            </a:r>
            <a:r>
              <a:rPr lang="ja-JP" altLang="en-US" sz="1100" dirty="0"/>
              <a:t>催事スペースについては商品販売のみならず、テストマーケティングの場としてのご活用をお願いしたいと</a:t>
            </a:r>
            <a:endParaRPr lang="en-US" altLang="ja-JP" sz="1100" dirty="0"/>
          </a:p>
          <a:p>
            <a:pPr>
              <a:lnSpc>
                <a:spcPct val="150000"/>
              </a:lnSpc>
            </a:pPr>
            <a:r>
              <a:rPr lang="ja-JP" altLang="en-US" sz="1100" dirty="0"/>
              <a:t>　　　　思いますので、</a:t>
            </a:r>
            <a:r>
              <a:rPr lang="en-US" altLang="ja-JP" sz="1100" dirty="0"/>
              <a:t>POP</a:t>
            </a:r>
            <a:r>
              <a:rPr lang="ja-JP" altLang="en-US" sz="1100" dirty="0"/>
              <a:t>作成を含めご理解とご協力をお願いします。</a:t>
            </a:r>
            <a:endParaRPr lang="en-US" altLang="ja-JP" sz="1100" dirty="0"/>
          </a:p>
          <a:p>
            <a:pPr>
              <a:lnSpc>
                <a:spcPct val="150000"/>
              </a:lnSpc>
            </a:pPr>
            <a:r>
              <a:rPr lang="ja-JP" altLang="en-US" sz="1400" dirty="0"/>
              <a:t>　●食品の場合、</a:t>
            </a:r>
            <a:r>
              <a:rPr lang="ja-JP" altLang="en-US" sz="1400" dirty="0">
                <a:solidFill>
                  <a:srgbClr val="FF0000"/>
                </a:solidFill>
              </a:rPr>
              <a:t>アレルギー表示</a:t>
            </a:r>
            <a:r>
              <a:rPr lang="ja-JP" altLang="en-US" sz="1400" dirty="0"/>
              <a:t>を必ず明記してください。</a:t>
            </a:r>
            <a:endParaRPr lang="en-US" altLang="ja-JP" sz="1400" dirty="0"/>
          </a:p>
          <a:p>
            <a:pPr>
              <a:lnSpc>
                <a:spcPct val="150000"/>
              </a:lnSpc>
            </a:pPr>
            <a:endParaRPr kumimoji="1" lang="en-US" altLang="ja-JP" sz="1400" dirty="0">
              <a:solidFill>
                <a:srgbClr val="FF0000"/>
              </a:solidFill>
            </a:endParaRPr>
          </a:p>
        </p:txBody>
      </p:sp>
      <p:cxnSp>
        <p:nvCxnSpPr>
          <p:cNvPr id="78" name="直線コネクタ 77"/>
          <p:cNvCxnSpPr/>
          <p:nvPr/>
        </p:nvCxnSpPr>
        <p:spPr>
          <a:xfrm>
            <a:off x="-891480" y="467544"/>
            <a:ext cx="8280920" cy="0"/>
          </a:xfrm>
          <a:prstGeom prst="line">
            <a:avLst/>
          </a:prstGeom>
          <a:ln w="76200">
            <a:solidFill>
              <a:srgbClr val="FC4810"/>
            </a:solidFill>
          </a:ln>
        </p:spPr>
        <p:style>
          <a:lnRef idx="1">
            <a:schemeClr val="accent1"/>
          </a:lnRef>
          <a:fillRef idx="0">
            <a:schemeClr val="accent1"/>
          </a:fillRef>
          <a:effectRef idx="0">
            <a:schemeClr val="accent1"/>
          </a:effectRef>
          <a:fontRef idx="minor">
            <a:schemeClr val="tx1"/>
          </a:fontRef>
        </p:style>
      </p:cxnSp>
      <p:sp>
        <p:nvSpPr>
          <p:cNvPr id="80" name="スライド番号プレースホルダ 3"/>
          <p:cNvSpPr txBox="1">
            <a:spLocks/>
          </p:cNvSpPr>
          <p:nvPr/>
        </p:nvSpPr>
        <p:spPr>
          <a:xfrm>
            <a:off x="6525344" y="8836679"/>
            <a:ext cx="332656" cy="307321"/>
          </a:xfrm>
          <a:prstGeom prst="rect">
            <a:avLst/>
          </a:prstGeom>
          <a:solidFill>
            <a:srgbClr val="FC4810"/>
          </a:solidFill>
          <a:ln>
            <a:noFill/>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E874649-D106-4E5E-9C0E-DC6214C774B2}" type="slidenum">
              <a:rPr kumimoji="1" lang="ja-JP" alt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3074" name="Picture 2"/>
          <p:cNvPicPr>
            <a:picLocks noChangeAspect="1" noChangeArrowheads="1"/>
          </p:cNvPicPr>
          <p:nvPr/>
        </p:nvPicPr>
        <p:blipFill>
          <a:blip r:embed="rId2" cstate="print"/>
          <a:srcRect/>
          <a:stretch>
            <a:fillRect/>
          </a:stretch>
        </p:blipFill>
        <p:spPr bwMode="auto">
          <a:xfrm>
            <a:off x="1052737" y="5913063"/>
            <a:ext cx="4104456" cy="3018708"/>
          </a:xfrm>
          <a:prstGeom prst="rect">
            <a:avLst/>
          </a:prstGeom>
          <a:noFill/>
          <a:ln w="9525">
            <a:noFill/>
            <a:miter lim="800000"/>
            <a:headEnd/>
            <a:tailEnd/>
          </a:ln>
        </p:spPr>
      </p:pic>
      <p:sp>
        <p:nvSpPr>
          <p:cNvPr id="17" name="テキスト ボックス 16"/>
          <p:cNvSpPr txBox="1"/>
          <p:nvPr/>
        </p:nvSpPr>
        <p:spPr>
          <a:xfrm>
            <a:off x="152637" y="5677372"/>
            <a:ext cx="2952328" cy="307777"/>
          </a:xfrm>
          <a:prstGeom prst="rect">
            <a:avLst/>
          </a:prstGeom>
          <a:noFill/>
        </p:spPr>
        <p:txBody>
          <a:bodyPr wrap="square" rtlCol="0">
            <a:spAutoFit/>
          </a:bodyPr>
          <a:lstStyle/>
          <a:p>
            <a:r>
              <a:rPr lang="ja-JP" altLang="en-US" sz="1400" dirty="0"/>
              <a:t>（連合会作成のプライスカード例</a:t>
            </a:r>
            <a:r>
              <a:rPr kumimoji="1" lang="ja-JP" altLang="en-US" sz="14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0" y="0"/>
            <a:ext cx="6858000" cy="369332"/>
          </a:xfrm>
          <a:prstGeom prst="rect">
            <a:avLst/>
          </a:prstGeom>
          <a:noFill/>
        </p:spPr>
        <p:txBody>
          <a:bodyPr wrap="square" rtlCol="0">
            <a:spAutoFit/>
          </a:bodyPr>
          <a:lstStyle/>
          <a:p>
            <a:r>
              <a:rPr kumimoji="1" lang="ja-JP" altLang="en-US" dirty="0">
                <a:latin typeface="HGS創英角ｺﾞｼｯｸUB" pitchFamily="50" charset="-128"/>
                <a:ea typeface="HGS創英角ｺﾞｼｯｸUB" pitchFamily="50" charset="-128"/>
              </a:rPr>
              <a:t>注意点について</a:t>
            </a:r>
          </a:p>
        </p:txBody>
      </p:sp>
      <p:sp>
        <p:nvSpPr>
          <p:cNvPr id="67" name="テキスト ボックス 66"/>
          <p:cNvSpPr txBox="1"/>
          <p:nvPr/>
        </p:nvSpPr>
        <p:spPr>
          <a:xfrm>
            <a:off x="0" y="755576"/>
            <a:ext cx="6858000" cy="8461227"/>
          </a:xfrm>
          <a:prstGeom prst="rect">
            <a:avLst/>
          </a:prstGeom>
          <a:noFill/>
        </p:spPr>
        <p:txBody>
          <a:bodyPr wrap="square" rtlCol="0">
            <a:spAutoFit/>
          </a:bodyPr>
          <a:lstStyle/>
          <a:p>
            <a:pPr>
              <a:lnSpc>
                <a:spcPct val="150000"/>
              </a:lnSpc>
            </a:pPr>
            <a:r>
              <a:rPr lang="en-US" altLang="ja-JP" sz="1400" b="1" u="sng" dirty="0"/>
              <a:t>【</a:t>
            </a:r>
            <a:r>
              <a:rPr lang="ja-JP" altLang="en-US" sz="1400" b="1" u="sng" dirty="0"/>
              <a:t>試飲・試食等衛生管理について</a:t>
            </a:r>
            <a:r>
              <a:rPr lang="en-US" altLang="ja-JP" sz="1400" b="1" u="sng" dirty="0"/>
              <a:t>】</a:t>
            </a:r>
          </a:p>
          <a:p>
            <a:pPr>
              <a:lnSpc>
                <a:spcPct val="150000"/>
              </a:lnSpc>
            </a:pPr>
            <a:r>
              <a:rPr lang="ja-JP" altLang="en-US" sz="1400" dirty="0"/>
              <a:t>　●販売員は不織布マスクを着用する。</a:t>
            </a:r>
            <a:endParaRPr lang="en-US" altLang="ja-JP" sz="1400" dirty="0"/>
          </a:p>
          <a:p>
            <a:pPr>
              <a:lnSpc>
                <a:spcPct val="150000"/>
              </a:lnSpc>
            </a:pPr>
            <a:r>
              <a:rPr lang="ja-JP" altLang="en-US" sz="1400" dirty="0"/>
              <a:t>　●販売員に対しこまめな手洗い・手指消毒を徹底するほか、必要に応じ手指の消毒設　　備を催事場に設置すること等により顧客の手指の消毒も励行する。</a:t>
            </a:r>
            <a:endParaRPr lang="en-US" altLang="ja-JP" sz="1400" dirty="0"/>
          </a:p>
          <a:p>
            <a:pPr>
              <a:lnSpc>
                <a:spcPct val="150000"/>
              </a:lnSpc>
            </a:pPr>
            <a:r>
              <a:rPr lang="ja-JP" altLang="en-US" sz="1400" dirty="0"/>
              <a:t>　</a:t>
            </a:r>
            <a:r>
              <a:rPr kumimoji="1" lang="ja-JP" altLang="en-US" sz="1400" dirty="0"/>
              <a:t>●</a:t>
            </a:r>
            <a:r>
              <a:rPr lang="ja-JP" altLang="en-US" sz="1400" dirty="0"/>
              <a:t>店舗の実情に応じ、例えば以下に挙げるような徹底した感染防止対策を 取ることができない場合は、試飲・試食販売を自粛する。</a:t>
            </a:r>
            <a:endParaRPr lang="en-US" altLang="ja-JP" sz="1400" dirty="0"/>
          </a:p>
          <a:p>
            <a:pPr>
              <a:lnSpc>
                <a:spcPct val="150000"/>
              </a:lnSpc>
            </a:pPr>
            <a:r>
              <a:rPr lang="ja-JP" altLang="en-US" sz="1400" dirty="0"/>
              <a:t>　 </a:t>
            </a:r>
            <a:r>
              <a:rPr lang="en-US" altLang="ja-JP" sz="1400" dirty="0"/>
              <a:t>[</a:t>
            </a:r>
            <a:r>
              <a:rPr lang="ja-JP" altLang="en-US" sz="1400" dirty="0"/>
              <a:t>感染防止対策の例</a:t>
            </a:r>
            <a:r>
              <a:rPr lang="en-US" altLang="ja-JP" sz="1400" dirty="0"/>
              <a:t>]</a:t>
            </a:r>
          </a:p>
          <a:p>
            <a:pPr>
              <a:lnSpc>
                <a:spcPct val="150000"/>
              </a:lnSpc>
            </a:pPr>
            <a:r>
              <a:rPr lang="ja-JP" altLang="en-US" sz="1400" dirty="0"/>
              <a:t>　　</a:t>
            </a:r>
            <a:r>
              <a:rPr lang="en-US" altLang="ja-JP" sz="1400" dirty="0"/>
              <a:t> </a:t>
            </a:r>
            <a:r>
              <a:rPr lang="ja-JP" altLang="en-US" sz="1400" dirty="0"/>
              <a:t>・販売員が常駐する。 </a:t>
            </a:r>
            <a:endParaRPr lang="en-US" altLang="ja-JP" sz="1400" dirty="0"/>
          </a:p>
          <a:p>
            <a:pPr>
              <a:lnSpc>
                <a:spcPct val="150000"/>
              </a:lnSpc>
            </a:pPr>
            <a:r>
              <a:rPr lang="ja-JP" altLang="en-US" sz="1400" dirty="0"/>
              <a:t>　　</a:t>
            </a:r>
            <a:r>
              <a:rPr lang="en-US" altLang="ja-JP" sz="1400" dirty="0"/>
              <a:t> </a:t>
            </a:r>
            <a:r>
              <a:rPr lang="ja-JP" altLang="en-US" sz="1400" dirty="0"/>
              <a:t>・販売員は感染予防の観点から、マスク等の着用、身体的距離の確保等による必要な</a:t>
            </a:r>
            <a:endParaRPr lang="en-US" altLang="ja-JP" sz="1400" dirty="0"/>
          </a:p>
          <a:p>
            <a:pPr>
              <a:lnSpc>
                <a:spcPct val="150000"/>
              </a:lnSpc>
            </a:pPr>
            <a:r>
              <a:rPr lang="en-US" altLang="ja-JP" sz="1400" dirty="0"/>
              <a:t>         </a:t>
            </a:r>
            <a:r>
              <a:rPr lang="ja-JP" altLang="en-US" sz="1400" dirty="0"/>
              <a:t>感染予防の措置を行う。 </a:t>
            </a:r>
            <a:endParaRPr lang="en-US" altLang="ja-JP" sz="1400" dirty="0"/>
          </a:p>
          <a:p>
            <a:pPr>
              <a:lnSpc>
                <a:spcPct val="150000"/>
              </a:lnSpc>
            </a:pPr>
            <a:r>
              <a:rPr lang="ja-JP" altLang="en-US" sz="1400" dirty="0"/>
              <a:t>　　 ・飛沫感染防止の観点から、大声での呼び込みを行わない。</a:t>
            </a:r>
            <a:endParaRPr lang="en-US" altLang="ja-JP" sz="1400" dirty="0"/>
          </a:p>
          <a:p>
            <a:pPr>
              <a:lnSpc>
                <a:spcPct val="150000"/>
              </a:lnSpc>
            </a:pPr>
            <a:r>
              <a:rPr lang="ja-JP" altLang="en-US" sz="1400" dirty="0"/>
              <a:t>　　 ・器具備品などのアルコール消毒を徹底する。 </a:t>
            </a:r>
            <a:endParaRPr lang="en-US" altLang="ja-JP" sz="1400" dirty="0"/>
          </a:p>
          <a:p>
            <a:pPr>
              <a:lnSpc>
                <a:spcPct val="150000"/>
              </a:lnSpc>
            </a:pPr>
            <a:r>
              <a:rPr lang="ja-JP" altLang="en-US" sz="1400" dirty="0"/>
              <a:t>　　 ・試飲・試食前後の手指のアルコール消毒を顧客に周知する。</a:t>
            </a:r>
            <a:endParaRPr lang="en-US" altLang="ja-JP" sz="1400" dirty="0"/>
          </a:p>
          <a:p>
            <a:pPr>
              <a:lnSpc>
                <a:spcPct val="150000"/>
              </a:lnSpc>
            </a:pPr>
            <a:r>
              <a:rPr lang="en-US" altLang="ja-JP" sz="1400" dirty="0"/>
              <a:t>       </a:t>
            </a:r>
            <a:r>
              <a:rPr lang="ja-JP" altLang="en-US" sz="1400" dirty="0"/>
              <a:t>・試飲・試食用の容器などに小分け・カバーした上でトレーなどに置いて顧客が自ら取</a:t>
            </a:r>
            <a:endParaRPr lang="en-US" altLang="ja-JP" sz="1400" dirty="0"/>
          </a:p>
          <a:p>
            <a:pPr>
              <a:lnSpc>
                <a:spcPct val="150000"/>
              </a:lnSpc>
            </a:pPr>
            <a:r>
              <a:rPr lang="ja-JP" altLang="en-US" sz="1400" dirty="0"/>
              <a:t>　　　る方式とする。また、試食後は顧客が速やかに容易に容器を廃棄できるようゴミ 箱を</a:t>
            </a:r>
            <a:endParaRPr lang="en-US" altLang="ja-JP" sz="1400" dirty="0"/>
          </a:p>
          <a:p>
            <a:pPr>
              <a:lnSpc>
                <a:spcPct val="150000"/>
              </a:lnSpc>
            </a:pPr>
            <a:r>
              <a:rPr lang="ja-JP" altLang="en-US" sz="1400" dirty="0"/>
              <a:t>　　　配置する。</a:t>
            </a:r>
            <a:endParaRPr lang="en-US" altLang="ja-JP" sz="1400" dirty="0"/>
          </a:p>
          <a:p>
            <a:pPr>
              <a:lnSpc>
                <a:spcPct val="150000"/>
              </a:lnSpc>
            </a:pPr>
            <a:r>
              <a:rPr lang="en-US" altLang="ja-JP" sz="1400" dirty="0"/>
              <a:t>       </a:t>
            </a:r>
            <a:r>
              <a:rPr lang="ja-JP" altLang="en-US" sz="1400" dirty="0"/>
              <a:t>・試飲・試食中は会話をせず、会話の際にはマスク着用を徹底することを顧客に周知</a:t>
            </a:r>
            <a:endParaRPr lang="en-US" altLang="ja-JP" sz="1400" dirty="0"/>
          </a:p>
          <a:p>
            <a:pPr>
              <a:lnSpc>
                <a:spcPct val="150000"/>
              </a:lnSpc>
            </a:pPr>
            <a:r>
              <a:rPr lang="ja-JP" altLang="en-US" sz="1400" dirty="0"/>
              <a:t>　　　する。 </a:t>
            </a:r>
            <a:endParaRPr lang="en-US" altLang="ja-JP" sz="1400" dirty="0"/>
          </a:p>
          <a:p>
            <a:pPr>
              <a:lnSpc>
                <a:spcPct val="150000"/>
              </a:lnSpc>
            </a:pPr>
            <a:r>
              <a:rPr lang="en-US" altLang="ja-JP" sz="1400" dirty="0"/>
              <a:t>       </a:t>
            </a:r>
            <a:r>
              <a:rPr lang="ja-JP" altLang="en-US" sz="1400" dirty="0"/>
              <a:t>・密接密集に特に留意し、試飲・試食時・待機時の顧客同士の距離を確保できるようス</a:t>
            </a:r>
            <a:endParaRPr lang="en-US" altLang="ja-JP" sz="1400" dirty="0"/>
          </a:p>
          <a:p>
            <a:pPr>
              <a:lnSpc>
                <a:spcPct val="150000"/>
              </a:lnSpc>
            </a:pPr>
            <a:r>
              <a:rPr lang="ja-JP" altLang="en-US" sz="1400" dirty="0"/>
              <a:t>　　　ペース・配置に配慮する。 </a:t>
            </a:r>
            <a:endParaRPr lang="en-US" altLang="ja-JP" sz="1400" dirty="0"/>
          </a:p>
          <a:p>
            <a:pPr>
              <a:lnSpc>
                <a:spcPct val="150000"/>
              </a:lnSpc>
            </a:pPr>
            <a:r>
              <a:rPr lang="en-US" altLang="ja-JP" sz="1400" dirty="0"/>
              <a:t>       </a:t>
            </a:r>
            <a:r>
              <a:rPr lang="ja-JP" altLang="en-US" sz="1400" dirty="0"/>
              <a:t>・一度顧客が手に触れた小分け品はその場で破棄する。</a:t>
            </a:r>
            <a:endParaRPr kumimoji="1" lang="en-US" altLang="ja-JP" sz="1400" dirty="0"/>
          </a:p>
          <a:p>
            <a:pPr>
              <a:lnSpc>
                <a:spcPct val="150000"/>
              </a:lnSpc>
            </a:pPr>
            <a:r>
              <a:rPr lang="ja-JP" altLang="en-US" sz="1400" dirty="0"/>
              <a:t>　●その他については、「</a:t>
            </a:r>
            <a:r>
              <a:rPr lang="ja-JP" altLang="en-US" sz="1400" b="1" i="0" u="none" strike="noStrike" dirty="0">
                <a:solidFill>
                  <a:srgbClr val="333333"/>
                </a:solidFill>
                <a:effectLst/>
                <a:latin typeface="Trebuchet MS" panose="020B0603020202020204" pitchFamily="34" charset="0"/>
              </a:rPr>
              <a:t>小売業の店舗における新型コロナウイルス感染症感染拡大予防ガイドライン」を参照してください。</a:t>
            </a:r>
            <a:endParaRPr lang="en-US" altLang="ja-JP" sz="1400" dirty="0"/>
          </a:p>
          <a:p>
            <a:pPr>
              <a:lnSpc>
                <a:spcPct val="150000"/>
              </a:lnSpc>
            </a:pPr>
            <a:r>
              <a:rPr kumimoji="1" lang="ja-JP" altLang="en-US" sz="1400" dirty="0"/>
              <a:t>　　　</a:t>
            </a:r>
            <a:r>
              <a:rPr kumimoji="1" lang="en-US" altLang="ja-JP" sz="1400" dirty="0">
                <a:hlinkClick r:id="rId2"/>
              </a:rPr>
              <a:t>http://www.super.or.jp/wp-content/uploads/2021/02/covid19-retail-guideline2021113.pdf</a:t>
            </a:r>
            <a:endParaRPr kumimoji="1" lang="en-US" altLang="ja-JP" sz="1400" dirty="0"/>
          </a:p>
        </p:txBody>
      </p:sp>
      <p:cxnSp>
        <p:nvCxnSpPr>
          <p:cNvPr id="78" name="直線コネクタ 77"/>
          <p:cNvCxnSpPr/>
          <p:nvPr/>
        </p:nvCxnSpPr>
        <p:spPr>
          <a:xfrm>
            <a:off x="-891480" y="467544"/>
            <a:ext cx="8280920" cy="0"/>
          </a:xfrm>
          <a:prstGeom prst="line">
            <a:avLst/>
          </a:prstGeom>
          <a:ln w="76200">
            <a:solidFill>
              <a:srgbClr val="FC4810"/>
            </a:solidFill>
          </a:ln>
        </p:spPr>
        <p:style>
          <a:lnRef idx="1">
            <a:schemeClr val="accent1"/>
          </a:lnRef>
          <a:fillRef idx="0">
            <a:schemeClr val="accent1"/>
          </a:fillRef>
          <a:effectRef idx="0">
            <a:schemeClr val="accent1"/>
          </a:effectRef>
          <a:fontRef idx="minor">
            <a:schemeClr val="tx1"/>
          </a:fontRef>
        </p:style>
      </p:cxnSp>
      <p:sp>
        <p:nvSpPr>
          <p:cNvPr id="80" name="スライド番号プレースホルダ 3"/>
          <p:cNvSpPr txBox="1">
            <a:spLocks/>
          </p:cNvSpPr>
          <p:nvPr/>
        </p:nvSpPr>
        <p:spPr>
          <a:xfrm>
            <a:off x="6525344" y="8836679"/>
            <a:ext cx="332656" cy="307321"/>
          </a:xfrm>
          <a:prstGeom prst="rect">
            <a:avLst/>
          </a:prstGeom>
          <a:solidFill>
            <a:srgbClr val="FC4810"/>
          </a:solidFill>
          <a:ln>
            <a:noFill/>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E874649-D106-4E5E-9C0E-DC6214C774B2}" type="slidenum">
              <a:rPr kumimoji="1" lang="ja-JP" alt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07975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6858000" cy="369332"/>
          </a:xfrm>
          <a:prstGeom prst="rect">
            <a:avLst/>
          </a:prstGeom>
          <a:noFill/>
        </p:spPr>
        <p:txBody>
          <a:bodyPr wrap="square" rtlCol="0">
            <a:spAutoFit/>
          </a:bodyPr>
          <a:lstStyle/>
          <a:p>
            <a:r>
              <a:rPr kumimoji="1" lang="ja-JP" altLang="en-US" dirty="0">
                <a:latin typeface="HGS創英角ｺﾞｼｯｸUB" pitchFamily="50" charset="-128"/>
                <a:ea typeface="HGS創英角ｺﾞｼｯｸUB" pitchFamily="50" charset="-128"/>
              </a:rPr>
              <a:t>博多マルイの店内ルール</a:t>
            </a:r>
          </a:p>
        </p:txBody>
      </p:sp>
      <p:pic>
        <p:nvPicPr>
          <p:cNvPr id="20482" name="Picture 2"/>
          <p:cNvPicPr>
            <a:picLocks noChangeAspect="1" noChangeArrowheads="1"/>
          </p:cNvPicPr>
          <p:nvPr/>
        </p:nvPicPr>
        <p:blipFill>
          <a:blip r:embed="rId2" cstate="print"/>
          <a:srcRect t="3362"/>
          <a:stretch>
            <a:fillRect/>
          </a:stretch>
        </p:blipFill>
        <p:spPr bwMode="auto">
          <a:xfrm>
            <a:off x="260648" y="683568"/>
            <a:ext cx="6355851" cy="8280232"/>
          </a:xfrm>
          <a:prstGeom prst="rect">
            <a:avLst/>
          </a:prstGeom>
          <a:noFill/>
          <a:ln w="9525">
            <a:noFill/>
            <a:miter lim="800000"/>
            <a:headEnd/>
            <a:tailEnd/>
          </a:ln>
        </p:spPr>
      </p:pic>
      <p:cxnSp>
        <p:nvCxnSpPr>
          <p:cNvPr id="4" name="直線コネクタ 3"/>
          <p:cNvCxnSpPr/>
          <p:nvPr/>
        </p:nvCxnSpPr>
        <p:spPr>
          <a:xfrm>
            <a:off x="-891480" y="467544"/>
            <a:ext cx="828092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 3"/>
          <p:cNvSpPr txBox="1">
            <a:spLocks/>
          </p:cNvSpPr>
          <p:nvPr/>
        </p:nvSpPr>
        <p:spPr>
          <a:xfrm>
            <a:off x="6525344" y="8836679"/>
            <a:ext cx="332656" cy="307321"/>
          </a:xfrm>
          <a:prstGeom prst="rect">
            <a:avLst/>
          </a:prstGeom>
          <a:solidFill>
            <a:srgbClr val="FC4810"/>
          </a:solidFill>
          <a:ln>
            <a:noFill/>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E874649-D106-4E5E-9C0E-DC6214C774B2}" type="slidenum">
              <a:rPr kumimoji="1" lang="ja-JP" alt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t="2597"/>
          <a:stretch>
            <a:fillRect/>
          </a:stretch>
        </p:blipFill>
        <p:spPr bwMode="auto">
          <a:xfrm>
            <a:off x="404664" y="179512"/>
            <a:ext cx="5760639" cy="8932353"/>
          </a:xfrm>
          <a:prstGeom prst="rect">
            <a:avLst/>
          </a:prstGeom>
          <a:noFill/>
          <a:ln w="9525">
            <a:noFill/>
            <a:miter lim="800000"/>
            <a:headEnd/>
            <a:tailEnd/>
          </a:ln>
        </p:spPr>
      </p:pic>
      <p:sp>
        <p:nvSpPr>
          <p:cNvPr id="4" name="スライド番号プレースホルダ 3"/>
          <p:cNvSpPr>
            <a:spLocks noGrp="1"/>
          </p:cNvSpPr>
          <p:nvPr>
            <p:ph type="sldNum" sz="quarter" idx="12"/>
          </p:nvPr>
        </p:nvSpPr>
        <p:spPr>
          <a:xfrm>
            <a:off x="6525344" y="8836679"/>
            <a:ext cx="332656" cy="307321"/>
          </a:xfrm>
          <a:solidFill>
            <a:srgbClr val="FC4810"/>
          </a:solidFill>
          <a:ln>
            <a:noFill/>
          </a:ln>
        </p:spPr>
        <p:txBody>
          <a:bodyPr/>
          <a:lstStyle/>
          <a:p>
            <a:fld id="{7E874649-D106-4E5E-9C0E-DC6214C774B2}" type="slidenum">
              <a:rPr kumimoji="1" lang="ja-JP" altLang="en-US" sz="1050" smtClean="0">
                <a:solidFill>
                  <a:schemeClr val="bg1"/>
                </a:solidFill>
              </a:rPr>
              <a:pPr/>
              <a:t>8</a:t>
            </a:fld>
            <a:endParaRPr kumimoji="1" lang="ja-JP" altLang="en-US" sz="105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6858000" cy="369332"/>
          </a:xfrm>
          <a:prstGeom prst="rect">
            <a:avLst/>
          </a:prstGeom>
          <a:noFill/>
        </p:spPr>
        <p:txBody>
          <a:bodyPr wrap="square" rtlCol="0">
            <a:spAutoFit/>
          </a:bodyPr>
          <a:lstStyle/>
          <a:p>
            <a:r>
              <a:rPr kumimoji="1" lang="ja-JP" altLang="en-US" dirty="0">
                <a:latin typeface="HGS創英角ｺﾞｼｯｸUB" pitchFamily="50" charset="-128"/>
                <a:ea typeface="HGS創英角ｺﾞｼｯｸUB" pitchFamily="50" charset="-128"/>
              </a:rPr>
              <a:t>搬入・入店経路について①</a:t>
            </a:r>
            <a:endParaRPr kumimoji="1" lang="ja-JP" altLang="en-US" sz="2400" dirty="0">
              <a:solidFill>
                <a:srgbClr val="FF0000"/>
              </a:solidFill>
              <a:latin typeface="HGS創英角ｺﾞｼｯｸUB" pitchFamily="50" charset="-128"/>
              <a:ea typeface="HGS創英角ｺﾞｼｯｸUB" pitchFamily="50" charset="-128"/>
            </a:endParaRPr>
          </a:p>
        </p:txBody>
      </p:sp>
      <p:pic>
        <p:nvPicPr>
          <p:cNvPr id="23554" name="Picture 2"/>
          <p:cNvPicPr>
            <a:picLocks noChangeAspect="1" noChangeArrowheads="1"/>
          </p:cNvPicPr>
          <p:nvPr/>
        </p:nvPicPr>
        <p:blipFill>
          <a:blip r:embed="rId2" cstate="print"/>
          <a:srcRect/>
          <a:stretch>
            <a:fillRect/>
          </a:stretch>
        </p:blipFill>
        <p:spPr bwMode="auto">
          <a:xfrm>
            <a:off x="404664" y="539552"/>
            <a:ext cx="5881040" cy="4369783"/>
          </a:xfrm>
          <a:prstGeom prst="rect">
            <a:avLst/>
          </a:prstGeom>
          <a:noFill/>
          <a:ln w="9525">
            <a:noFill/>
            <a:miter lim="800000"/>
            <a:headEnd/>
            <a:tailEnd/>
          </a:ln>
        </p:spPr>
      </p:pic>
      <p:sp>
        <p:nvSpPr>
          <p:cNvPr id="6" name="正方形/長方形 5"/>
          <p:cNvSpPr/>
          <p:nvPr/>
        </p:nvSpPr>
        <p:spPr>
          <a:xfrm>
            <a:off x="1899416" y="3131840"/>
            <a:ext cx="360040" cy="57606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891480" y="467544"/>
            <a:ext cx="8280920" cy="0"/>
          </a:xfrm>
          <a:prstGeom prst="line">
            <a:avLst/>
          </a:prstGeom>
          <a:ln w="76200">
            <a:solidFill>
              <a:srgbClr val="FC481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509120" y="4139952"/>
            <a:ext cx="2160240" cy="646331"/>
          </a:xfrm>
          <a:prstGeom prst="rect">
            <a:avLst/>
          </a:prstGeom>
          <a:noFill/>
        </p:spPr>
        <p:txBody>
          <a:bodyPr wrap="square" rtlCol="0">
            <a:spAutoFit/>
          </a:bodyPr>
          <a:lstStyle/>
          <a:p>
            <a:r>
              <a:rPr lang="ja-JP" altLang="ja-JP" sz="1200" u="sng" dirty="0">
                <a:solidFill>
                  <a:srgbClr val="FF0000"/>
                </a:solidFill>
              </a:rPr>
              <a:t>※荷捌き場所（接車場）の駐車制限は３０分間です。複数名での搬入をお勧めします。</a:t>
            </a:r>
            <a:endParaRPr lang="ja-JP" altLang="ja-JP" sz="1200" dirty="0">
              <a:solidFill>
                <a:srgbClr val="FF0000"/>
              </a:solidFill>
            </a:endParaRPr>
          </a:p>
        </p:txBody>
      </p:sp>
      <p:sp>
        <p:nvSpPr>
          <p:cNvPr id="22" name="正方形/長方形 21"/>
          <p:cNvSpPr/>
          <p:nvPr/>
        </p:nvSpPr>
        <p:spPr>
          <a:xfrm>
            <a:off x="3140968" y="4171016"/>
            <a:ext cx="1296144" cy="6480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スライド番号プレースホルダ 3"/>
          <p:cNvSpPr>
            <a:spLocks noGrp="1"/>
          </p:cNvSpPr>
          <p:nvPr>
            <p:ph type="sldNum" sz="quarter" idx="12"/>
          </p:nvPr>
        </p:nvSpPr>
        <p:spPr>
          <a:xfrm>
            <a:off x="6525344" y="8836679"/>
            <a:ext cx="332656" cy="307321"/>
          </a:xfrm>
          <a:solidFill>
            <a:srgbClr val="FC4810"/>
          </a:solidFill>
          <a:ln>
            <a:noFill/>
          </a:ln>
        </p:spPr>
        <p:txBody>
          <a:bodyPr/>
          <a:lstStyle/>
          <a:p>
            <a:fld id="{7E874649-D106-4E5E-9C0E-DC6214C774B2}" type="slidenum">
              <a:rPr kumimoji="1" lang="ja-JP" altLang="en-US" sz="1050" smtClean="0">
                <a:solidFill>
                  <a:schemeClr val="bg1"/>
                </a:solidFill>
              </a:rPr>
              <a:pPr/>
              <a:t>9</a:t>
            </a:fld>
            <a:endParaRPr kumimoji="1" lang="ja-JP" altLang="en-US" sz="1050" dirty="0">
              <a:solidFill>
                <a:schemeClr val="bg1"/>
              </a:solidFill>
            </a:endParaRPr>
          </a:p>
        </p:txBody>
      </p:sp>
      <p:sp>
        <p:nvSpPr>
          <p:cNvPr id="28" name="二等辺三角形 27"/>
          <p:cNvSpPr/>
          <p:nvPr/>
        </p:nvSpPr>
        <p:spPr>
          <a:xfrm rot="5400000">
            <a:off x="1284393" y="3016903"/>
            <a:ext cx="216026" cy="18516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60648" y="3059832"/>
            <a:ext cx="864096" cy="307777"/>
          </a:xfrm>
          <a:prstGeom prst="rect">
            <a:avLst/>
          </a:prstGeom>
          <a:noFill/>
          <a:ln>
            <a:solidFill>
              <a:srgbClr val="FF0000"/>
            </a:solidFill>
          </a:ln>
        </p:spPr>
        <p:txBody>
          <a:bodyPr wrap="square" rtlCol="0">
            <a:spAutoFit/>
          </a:bodyPr>
          <a:lstStyle/>
          <a:p>
            <a:pPr algn="ctr"/>
            <a:r>
              <a:rPr kumimoji="1" lang="ja-JP" altLang="en-US" sz="1400" dirty="0"/>
              <a:t>入店口</a:t>
            </a:r>
          </a:p>
        </p:txBody>
      </p:sp>
      <p:sp>
        <p:nvSpPr>
          <p:cNvPr id="26" name="下矢印 25"/>
          <p:cNvSpPr/>
          <p:nvPr/>
        </p:nvSpPr>
        <p:spPr>
          <a:xfrm>
            <a:off x="2465600" y="1070904"/>
            <a:ext cx="144016"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204864" y="724512"/>
            <a:ext cx="864096" cy="307777"/>
          </a:xfrm>
          <a:prstGeom prst="rect">
            <a:avLst/>
          </a:prstGeom>
          <a:noFill/>
          <a:ln>
            <a:solidFill>
              <a:srgbClr val="FF0000"/>
            </a:solidFill>
          </a:ln>
        </p:spPr>
        <p:txBody>
          <a:bodyPr wrap="square" rtlCol="0">
            <a:spAutoFit/>
          </a:bodyPr>
          <a:lstStyle/>
          <a:p>
            <a:pPr algn="ctr"/>
            <a:r>
              <a:rPr kumimoji="1" lang="ja-JP" altLang="en-US" sz="1400" dirty="0"/>
              <a:t>搬入口</a:t>
            </a:r>
          </a:p>
        </p:txBody>
      </p:sp>
      <p:pic>
        <p:nvPicPr>
          <p:cNvPr id="33" name="図 32" descr="2016-05-06 16.34.00.jpg"/>
          <p:cNvPicPr>
            <a:picLocks noChangeAspect="1"/>
          </p:cNvPicPr>
          <p:nvPr/>
        </p:nvPicPr>
        <p:blipFill>
          <a:blip r:embed="rId3" cstate="print"/>
          <a:stretch>
            <a:fillRect/>
          </a:stretch>
        </p:blipFill>
        <p:spPr>
          <a:xfrm>
            <a:off x="1052736" y="5220072"/>
            <a:ext cx="4392488" cy="3294366"/>
          </a:xfrm>
          <a:prstGeom prst="rect">
            <a:avLst/>
          </a:prstGeom>
        </p:spPr>
      </p:pic>
      <p:sp>
        <p:nvSpPr>
          <p:cNvPr id="34" name="円/楕円 33"/>
          <p:cNvSpPr/>
          <p:nvPr/>
        </p:nvSpPr>
        <p:spPr>
          <a:xfrm>
            <a:off x="1988840" y="6372200"/>
            <a:ext cx="1728192" cy="1728192"/>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左矢印 34"/>
          <p:cNvSpPr/>
          <p:nvPr/>
        </p:nvSpPr>
        <p:spPr>
          <a:xfrm rot="19815214">
            <a:off x="4614629" y="6712157"/>
            <a:ext cx="576064" cy="2880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5157192" y="5508104"/>
            <a:ext cx="1512168" cy="208823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u="sng" dirty="0">
                <a:solidFill>
                  <a:srgbClr val="FFFF00"/>
                </a:solidFill>
                <a:latin typeface="HGS創英角ｺﾞｼｯｸUB" pitchFamily="50" charset="-128"/>
                <a:ea typeface="HGS創英角ｺﾞｼｯｸUB" pitchFamily="50" charset="-128"/>
              </a:rPr>
              <a:t>皆さまの搬入口はこちらではありません。</a:t>
            </a:r>
            <a:endParaRPr kumimoji="1" lang="en-US" altLang="ja-JP" sz="1200" u="sng" dirty="0">
              <a:solidFill>
                <a:srgbClr val="FFFF00"/>
              </a:solidFill>
              <a:latin typeface="HGS創英角ｺﾞｼｯｸUB" pitchFamily="50" charset="-128"/>
              <a:ea typeface="HGS創英角ｺﾞｼｯｸUB" pitchFamily="50" charset="-128"/>
            </a:endParaRPr>
          </a:p>
          <a:p>
            <a:pPr algn="ctr"/>
            <a:r>
              <a:rPr kumimoji="1" lang="ja-JP" altLang="en-US" sz="1100" dirty="0">
                <a:latin typeface="HGS創英角ｺﾞｼｯｸUB" pitchFamily="50" charset="-128"/>
                <a:ea typeface="HGS創英角ｺﾞｼｯｸUB" pitchFamily="50" charset="-128"/>
              </a:rPr>
              <a:t>こちらの入口は</a:t>
            </a:r>
            <a:endParaRPr kumimoji="1" lang="en-US" altLang="ja-JP" sz="1100" dirty="0">
              <a:latin typeface="HGS創英角ｺﾞｼｯｸUB" pitchFamily="50" charset="-128"/>
              <a:ea typeface="HGS創英角ｺﾞｼｯｸUB" pitchFamily="50" charset="-128"/>
            </a:endParaRPr>
          </a:p>
          <a:p>
            <a:pPr algn="ctr"/>
            <a:r>
              <a:rPr lang="ja-JP" altLang="en-US" sz="1100" dirty="0">
                <a:latin typeface="HGS創英角ｺﾞｼｯｸUB" pitchFamily="50" charset="-128"/>
                <a:ea typeface="HGS創英角ｺﾞｼｯｸUB" pitchFamily="50" charset="-128"/>
              </a:rPr>
              <a:t>車高</a:t>
            </a:r>
            <a:r>
              <a:rPr lang="en-US" altLang="ja-JP" sz="1100" dirty="0">
                <a:latin typeface="HGS創英角ｺﾞｼｯｸUB" pitchFamily="50" charset="-128"/>
                <a:ea typeface="HGS創英角ｺﾞｼｯｸUB" pitchFamily="50" charset="-128"/>
              </a:rPr>
              <a:t>2.1M</a:t>
            </a:r>
            <a:r>
              <a:rPr lang="ja-JP" altLang="en-US" sz="1100" dirty="0">
                <a:latin typeface="HGS創英角ｺﾞｼｯｸUB" pitchFamily="50" charset="-128"/>
                <a:ea typeface="HGS創英角ｺﾞｼｯｸUB" pitchFamily="50" charset="-128"/>
              </a:rPr>
              <a:t>以上の車両搬入口となります。</a:t>
            </a:r>
            <a:endParaRPr kumimoji="1" lang="ja-JP" altLang="en-US" sz="1100" dirty="0">
              <a:latin typeface="HGS創英角ｺﾞｼｯｸUB" pitchFamily="50" charset="-128"/>
              <a:ea typeface="HGS創英角ｺﾞｼｯｸUB" pitchFamily="50" charset="-128"/>
            </a:endParaRPr>
          </a:p>
        </p:txBody>
      </p:sp>
      <p:sp>
        <p:nvSpPr>
          <p:cNvPr id="36" name="乗算記号 35"/>
          <p:cNvSpPr/>
          <p:nvPr/>
        </p:nvSpPr>
        <p:spPr>
          <a:xfrm>
            <a:off x="4293096" y="6876256"/>
            <a:ext cx="432048" cy="36004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3717032" y="1475656"/>
            <a:ext cx="2880320" cy="2088232"/>
          </a:xfrm>
          <a:prstGeom prst="roundRect">
            <a:avLst>
              <a:gd name="adj" fmla="val 69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u="sng" dirty="0">
                <a:latin typeface="HGS創英角ｺﾞｼｯｸUB" pitchFamily="50" charset="-128"/>
                <a:ea typeface="HGS創英角ｺﾞｼｯｸUB" pitchFamily="50" charset="-128"/>
              </a:rPr>
              <a:t>【</a:t>
            </a:r>
            <a:r>
              <a:rPr kumimoji="1" lang="ja-JP" altLang="en-US" u="sng" dirty="0">
                <a:latin typeface="HGS創英角ｺﾞｼｯｸUB" pitchFamily="50" charset="-128"/>
                <a:ea typeface="HGS創英角ｺﾞｼｯｸUB" pitchFamily="50" charset="-128"/>
              </a:rPr>
              <a:t>搬入口について</a:t>
            </a:r>
            <a:r>
              <a:rPr kumimoji="1" lang="en-US" altLang="ja-JP" u="sng" dirty="0">
                <a:latin typeface="HGS創英角ｺﾞｼｯｸUB" pitchFamily="50" charset="-128"/>
                <a:ea typeface="HGS創英角ｺﾞｼｯｸUB" pitchFamily="50" charset="-128"/>
              </a:rPr>
              <a:t>】</a:t>
            </a:r>
          </a:p>
          <a:p>
            <a:pPr algn="ctr"/>
            <a:endParaRPr lang="en-US" altLang="ja-JP" sz="1050" dirty="0">
              <a:latin typeface="HGS創英角ｺﾞｼｯｸUB" pitchFamily="50" charset="-128"/>
              <a:ea typeface="HGS創英角ｺﾞｼｯｸUB" pitchFamily="50" charset="-128"/>
            </a:endParaRPr>
          </a:p>
          <a:p>
            <a:pPr algn="ctr"/>
            <a:r>
              <a:rPr kumimoji="1" lang="ja-JP" altLang="en-US" dirty="0">
                <a:latin typeface="HGS創英角ｺﾞｼｯｸUB" pitchFamily="50" charset="-128"/>
                <a:ea typeface="HGS創英角ｺﾞｼｯｸUB" pitchFamily="50" charset="-128"/>
              </a:rPr>
              <a:t>博多マルイ１</a:t>
            </a:r>
            <a:r>
              <a:rPr kumimoji="1" lang="en-US" altLang="ja-JP" dirty="0">
                <a:latin typeface="HGS創英角ｺﾞｼｯｸUB" pitchFamily="50" charset="-128"/>
                <a:ea typeface="HGS創英角ｺﾞｼｯｸUB" pitchFamily="50" charset="-128"/>
              </a:rPr>
              <a:t>F</a:t>
            </a:r>
            <a:r>
              <a:rPr kumimoji="1" lang="ja-JP" altLang="en-US" dirty="0">
                <a:latin typeface="HGS創英角ｺﾞｼｯｸUB" pitchFamily="50" charset="-128"/>
                <a:ea typeface="HGS創英角ｺﾞｼｯｸUB" pitchFamily="50" charset="-128"/>
              </a:rPr>
              <a:t>の以下写真の○印から入り、「地下</a:t>
            </a:r>
            <a:r>
              <a:rPr kumimoji="1" lang="en-US" altLang="ja-JP" dirty="0">
                <a:latin typeface="HGS創英角ｺﾞｼｯｸUB" pitchFamily="50" charset="-128"/>
                <a:ea typeface="HGS創英角ｺﾞｼｯｸUB" pitchFamily="50" charset="-128"/>
              </a:rPr>
              <a:t>3</a:t>
            </a:r>
            <a:r>
              <a:rPr kumimoji="1" lang="ja-JP" altLang="en-US" dirty="0">
                <a:latin typeface="HGS創英角ｺﾞｼｯｸUB" pitchFamily="50" charset="-128"/>
                <a:ea typeface="HGS創英角ｺﾞｼｯｸUB" pitchFamily="50" charset="-128"/>
              </a:rPr>
              <a:t>階」に接車、搬入作業を行っていただきます。</a:t>
            </a:r>
          </a:p>
        </p:txBody>
      </p:sp>
      <p:sp>
        <p:nvSpPr>
          <p:cNvPr id="38" name="角丸四角形 37"/>
          <p:cNvSpPr/>
          <p:nvPr/>
        </p:nvSpPr>
        <p:spPr>
          <a:xfrm>
            <a:off x="188640" y="3771702"/>
            <a:ext cx="3096344" cy="432048"/>
          </a:xfrm>
          <a:prstGeom prst="roundRect">
            <a:avLst>
              <a:gd name="adj" fmla="val 805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HGS創英角ｺﾞｼｯｸUB" pitchFamily="50" charset="-128"/>
                <a:ea typeface="HGS創英角ｺﾞｼｯｸUB" pitchFamily="50" charset="-128"/>
              </a:rPr>
              <a:t>自車搬入がない場合は、</a:t>
            </a:r>
            <a:endParaRPr kumimoji="1" lang="en-US" altLang="ja-JP" sz="1050" dirty="0">
              <a:latin typeface="HGS創英角ｺﾞｼｯｸUB" pitchFamily="50" charset="-128"/>
              <a:ea typeface="HGS創英角ｺﾞｼｯｸUB" pitchFamily="50" charset="-128"/>
            </a:endParaRPr>
          </a:p>
          <a:p>
            <a:pPr algn="ctr"/>
            <a:r>
              <a:rPr kumimoji="1" lang="ja-JP" altLang="en-US" sz="1050" dirty="0">
                <a:latin typeface="HGS創英角ｺﾞｼｯｸUB" pitchFamily="50" charset="-128"/>
                <a:ea typeface="HGS創英角ｺﾞｼｯｸUB" pitchFamily="50" charset="-128"/>
              </a:rPr>
              <a:t>こちらの通用口から入店してください。</a:t>
            </a:r>
          </a:p>
        </p:txBody>
      </p:sp>
      <p:cxnSp>
        <p:nvCxnSpPr>
          <p:cNvPr id="40" name="直線コネクタ 39"/>
          <p:cNvCxnSpPr/>
          <p:nvPr/>
        </p:nvCxnSpPr>
        <p:spPr>
          <a:xfrm>
            <a:off x="3068960" y="734310"/>
            <a:ext cx="720080" cy="813354"/>
          </a:xfrm>
          <a:prstGeom prst="line">
            <a:avLst/>
          </a:prstGeom>
          <a:ln w="28575">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60648" y="3347864"/>
            <a:ext cx="0" cy="504056"/>
          </a:xfrm>
          <a:prstGeom prst="line">
            <a:avLst/>
          </a:prstGeom>
          <a:ln w="28575">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46" name="乗算記号 45"/>
          <p:cNvSpPr/>
          <p:nvPr/>
        </p:nvSpPr>
        <p:spPr>
          <a:xfrm>
            <a:off x="1372667" y="899592"/>
            <a:ext cx="432048" cy="36004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1522</Words>
  <Application>Microsoft Office PowerPoint</Application>
  <PresentationFormat>画面に合わせる (4:3)</PresentationFormat>
  <Paragraphs>125</Paragraphs>
  <Slides>10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HGPｺﾞｼｯｸE</vt:lpstr>
      <vt:lpstr>HGS創英角ｺﾞｼｯｸUB</vt:lpstr>
      <vt:lpstr>HG丸ｺﾞｼｯｸM-PRO</vt:lpstr>
      <vt:lpstr>Arial</vt:lpstr>
      <vt:lpstr>Calibri</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FS2014-CL020</dc:creator>
  <cp:lastModifiedBy>石飛 貴昭</cp:lastModifiedBy>
  <cp:revision>64</cp:revision>
  <cp:lastPrinted>2022-09-28T03:03:05Z</cp:lastPrinted>
  <dcterms:created xsi:type="dcterms:W3CDTF">2016-04-27T12:37:19Z</dcterms:created>
  <dcterms:modified xsi:type="dcterms:W3CDTF">2022-09-28T09:06:25Z</dcterms:modified>
</cp:coreProperties>
</file>