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61" r:id="rId3"/>
  </p:sldIdLst>
  <p:sldSz cx="6858000" cy="9144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90" d="100"/>
          <a:sy n="90" d="100"/>
        </p:scale>
        <p:origin x="1268" y="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32123-229C-4D77-B1C4-92BB16E6F0A8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F611E-B091-4D51-AB6B-6366CA3D7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167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6138" y="1390650"/>
            <a:ext cx="2813050" cy="37544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04FD97-AF60-41F9-AE8A-D5BC095F172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02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BC97-6585-47F6-8782-5456CDD9ADDE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114-C434-4AA7-AF22-565DEB0D8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754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BC97-6585-47F6-8782-5456CDD9ADDE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114-C434-4AA7-AF22-565DEB0D8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5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BC97-6585-47F6-8782-5456CDD9ADDE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114-C434-4AA7-AF22-565DEB0D8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30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BC97-6585-47F6-8782-5456CDD9ADDE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114-C434-4AA7-AF22-565DEB0D8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274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BC97-6585-47F6-8782-5456CDD9ADDE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114-C434-4AA7-AF22-565DEB0D8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439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BC97-6585-47F6-8782-5456CDD9ADDE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114-C434-4AA7-AF22-565DEB0D8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43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BC97-6585-47F6-8782-5456CDD9ADDE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114-C434-4AA7-AF22-565DEB0D8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085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BC97-6585-47F6-8782-5456CDD9ADDE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114-C434-4AA7-AF22-565DEB0D8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922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BC97-6585-47F6-8782-5456CDD9ADDE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114-C434-4AA7-AF22-565DEB0D8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374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BC97-6585-47F6-8782-5456CDD9ADDE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114-C434-4AA7-AF22-565DEB0D8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2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EBC97-6585-47F6-8782-5456CDD9ADDE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9114-C434-4AA7-AF22-565DEB0D8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80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EBC97-6585-47F6-8782-5456CDD9ADDE}" type="datetimeFigureOut">
              <a:rPr kumimoji="1" lang="ja-JP" altLang="en-US" smtClean="0"/>
              <a:t>2021/7/13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F9114-C434-4AA7-AF22-565DEB0D80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38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01257E-0F9F-4EF9-808A-199B57509891}"/>
              </a:ext>
            </a:extLst>
          </p:cNvPr>
          <p:cNvSpPr txBox="1"/>
          <p:nvPr/>
        </p:nvSpPr>
        <p:spPr>
          <a:xfrm>
            <a:off x="190500" y="203200"/>
            <a:ext cx="6477000" cy="7787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2300"/>
              </a:lnSpc>
            </a:pPr>
            <a:r>
              <a:rPr kumimoji="1" lang="en-US" altLang="ja-JP" sz="1400" b="1" dirty="0"/>
              <a:t>【</a:t>
            </a:r>
            <a:r>
              <a:rPr kumimoji="1" lang="ja-JP" altLang="en-US" sz="1400" b="1" dirty="0"/>
              <a:t>別添</a:t>
            </a:r>
            <a:r>
              <a:rPr kumimoji="1" lang="en-US" altLang="ja-JP" sz="1400" b="1" dirty="0"/>
              <a:t>】</a:t>
            </a:r>
          </a:p>
          <a:p>
            <a:pPr algn="ctr">
              <a:lnSpc>
                <a:spcPts val="2300"/>
              </a:lnSpc>
            </a:pPr>
            <a:endParaRPr kumimoji="1" lang="en-US" altLang="ja-JP" b="1" u="sng" dirty="0">
              <a:latin typeface="+mn-ea"/>
            </a:endParaRPr>
          </a:p>
          <a:p>
            <a:pPr algn="ctr">
              <a:lnSpc>
                <a:spcPts val="2300"/>
              </a:lnSpc>
            </a:pPr>
            <a:r>
              <a:rPr kumimoji="1" lang="en-US" altLang="ja-JP" b="1" u="sng" dirty="0">
                <a:latin typeface="+mn-ea"/>
              </a:rPr>
              <a:t>LINE</a:t>
            </a:r>
            <a:r>
              <a:rPr kumimoji="1" lang="ja-JP" altLang="en-US" b="1" u="sng" dirty="0"/>
              <a:t>セミナーのご案内</a:t>
            </a:r>
            <a:endParaRPr kumimoji="1" lang="en-US" altLang="ja-JP" b="1" u="sng" dirty="0"/>
          </a:p>
          <a:p>
            <a:pPr algn="ctr">
              <a:lnSpc>
                <a:spcPts val="2300"/>
              </a:lnSpc>
            </a:pPr>
            <a:endParaRPr kumimoji="1" lang="en-US" altLang="ja-JP" b="1" u="sng" dirty="0"/>
          </a:p>
          <a:p>
            <a:pPr>
              <a:lnSpc>
                <a:spcPts val="2300"/>
              </a:lnSpc>
            </a:pPr>
            <a:r>
              <a:rPr kumimoji="1" lang="ja-JP" altLang="en-US" sz="1400" b="1" dirty="0"/>
              <a:t>　</a:t>
            </a:r>
            <a:r>
              <a:rPr kumimoji="1" lang="ja-JP" altLang="en-US" sz="1600" b="1" dirty="0"/>
              <a:t>　</a:t>
            </a:r>
            <a:r>
              <a:rPr kumimoji="1" lang="ja-JP" altLang="en-US" sz="1400" b="1" dirty="0"/>
              <a:t>大丸松坂屋オンラインショッピング事業の出品者は、</a:t>
            </a:r>
            <a:endParaRPr kumimoji="1" lang="en-US" altLang="ja-JP" sz="1400" b="1" dirty="0"/>
          </a:p>
          <a:p>
            <a:pPr>
              <a:lnSpc>
                <a:spcPts val="2300"/>
              </a:lnSpc>
            </a:pPr>
            <a:r>
              <a:rPr kumimoji="1" lang="ja-JP" altLang="en-US" sz="1400" b="1" dirty="0"/>
              <a:t>　販売前に</a:t>
            </a:r>
            <a:r>
              <a:rPr kumimoji="1" lang="en-US" altLang="ja-JP" sz="1400" b="1" dirty="0">
                <a:latin typeface="+mn-ea"/>
              </a:rPr>
              <a:t>LINE</a:t>
            </a:r>
            <a:r>
              <a:rPr kumimoji="1" lang="ja-JP" altLang="en-US" sz="1400" b="1" dirty="0"/>
              <a:t>公式アカウント活用セミナーへの</a:t>
            </a:r>
            <a:r>
              <a:rPr kumimoji="1" lang="ja-JP" altLang="en-US" sz="1400" b="1" u="sng" dirty="0">
                <a:solidFill>
                  <a:srgbClr val="FF0000"/>
                </a:solidFill>
              </a:rPr>
              <a:t>参加が必須</a:t>
            </a:r>
            <a:r>
              <a:rPr kumimoji="1" lang="ja-JP" altLang="en-US" sz="1400" b="1" dirty="0"/>
              <a:t>となります。</a:t>
            </a:r>
            <a:endParaRPr kumimoji="1" lang="en-US" altLang="ja-JP" sz="1400" b="1" dirty="0"/>
          </a:p>
          <a:p>
            <a:pPr>
              <a:lnSpc>
                <a:spcPts val="1000"/>
              </a:lnSpc>
            </a:pPr>
            <a:endParaRPr kumimoji="1" lang="en-US" altLang="ja-JP" sz="1600" b="1" dirty="0"/>
          </a:p>
          <a:p>
            <a:pPr>
              <a:lnSpc>
                <a:spcPts val="1000"/>
              </a:lnSpc>
            </a:pPr>
            <a:endParaRPr kumimoji="1" lang="en-US" altLang="ja-JP" sz="1600" b="1" dirty="0"/>
          </a:p>
          <a:p>
            <a:pPr>
              <a:lnSpc>
                <a:spcPts val="2500"/>
              </a:lnSpc>
            </a:pPr>
            <a:r>
              <a:rPr kumimoji="1" lang="ja-JP" altLang="en-US" sz="1400" b="1" dirty="0"/>
              <a:t>　</a:t>
            </a:r>
            <a:r>
              <a:rPr kumimoji="1" lang="ja-JP" altLang="en-US" sz="1400" b="1" dirty="0">
                <a:highlight>
                  <a:srgbClr val="FFFF00"/>
                </a:highlight>
              </a:rPr>
              <a:t>１．セミナー日程</a:t>
            </a:r>
            <a:endParaRPr kumimoji="1" lang="en-US" altLang="ja-JP" sz="1400" b="1" dirty="0">
              <a:highlight>
                <a:srgbClr val="FFFF00"/>
              </a:highlight>
            </a:endParaRPr>
          </a:p>
          <a:p>
            <a:pPr>
              <a:lnSpc>
                <a:spcPts val="2500"/>
              </a:lnSpc>
            </a:pPr>
            <a:r>
              <a:rPr kumimoji="1" lang="ja-JP" altLang="en-US" sz="1400" b="1" dirty="0"/>
              <a:t>　　出品者は、下記いずれかの回に必ずご参加ください。</a:t>
            </a:r>
            <a:endParaRPr kumimoji="1" lang="en-US" altLang="ja-JP" sz="1400" b="1" dirty="0"/>
          </a:p>
          <a:p>
            <a:pPr>
              <a:lnSpc>
                <a:spcPts val="2500"/>
              </a:lnSpc>
            </a:pPr>
            <a:r>
              <a:rPr kumimoji="1" lang="ja-JP" altLang="en-US" sz="1400" b="1" dirty="0"/>
              <a:t>　　</a:t>
            </a:r>
            <a:r>
              <a:rPr kumimoji="1" lang="ja-JP" altLang="en-US" sz="1400" b="1" u="sng" dirty="0"/>
              <a:t>日程①：</a:t>
            </a:r>
            <a:r>
              <a:rPr kumimoji="1" lang="ja-JP" altLang="en-US" sz="1400" b="1" u="sng" dirty="0">
                <a:latin typeface="+mn-ea"/>
              </a:rPr>
              <a:t>９月１６日（木）１４：００～１５：３０</a:t>
            </a:r>
            <a:endParaRPr kumimoji="1" lang="en-US" altLang="ja-JP" sz="1400" b="1" u="sng" dirty="0">
              <a:latin typeface="+mn-ea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400" b="1" dirty="0">
                <a:latin typeface="+mn-ea"/>
              </a:rPr>
              <a:t>　　</a:t>
            </a:r>
            <a:r>
              <a:rPr kumimoji="1" lang="ja-JP" altLang="en-US" sz="1400" b="1" u="sng" dirty="0">
                <a:latin typeface="+mn-ea"/>
              </a:rPr>
              <a:t>日程②：１０月２０日（水）１４：００～１５：３０</a:t>
            </a:r>
            <a:endParaRPr kumimoji="1" lang="en-US" altLang="ja-JP" sz="1400" b="1" u="sng" dirty="0">
              <a:latin typeface="+mn-ea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400" b="1" dirty="0">
                <a:latin typeface="+mn-ea"/>
              </a:rPr>
              <a:t>　　</a:t>
            </a:r>
            <a:r>
              <a:rPr kumimoji="1" lang="ja-JP" altLang="en-US" sz="1400" b="1" u="sng" dirty="0">
                <a:latin typeface="+mn-ea"/>
              </a:rPr>
              <a:t>日程③：１１月１８日（木）１４：００～１５：３０</a:t>
            </a:r>
            <a:endParaRPr kumimoji="1" lang="en-US" altLang="ja-JP" sz="1400" b="1" u="sng" dirty="0">
              <a:latin typeface="+mn-ea"/>
            </a:endParaRPr>
          </a:p>
          <a:p>
            <a:pPr>
              <a:lnSpc>
                <a:spcPts val="1000"/>
              </a:lnSpc>
            </a:pPr>
            <a:endParaRPr kumimoji="1" lang="en-US" altLang="ja-JP" sz="1400" b="1" dirty="0">
              <a:latin typeface="+mn-ea"/>
            </a:endParaRPr>
          </a:p>
          <a:p>
            <a:pPr>
              <a:lnSpc>
                <a:spcPts val="1000"/>
              </a:lnSpc>
            </a:pPr>
            <a:endParaRPr kumimoji="1" lang="en-US" altLang="ja-JP" sz="1400" b="1" dirty="0">
              <a:latin typeface="+mn-ea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400" b="1" dirty="0">
                <a:latin typeface="+mn-ea"/>
              </a:rPr>
              <a:t>　</a:t>
            </a:r>
            <a:r>
              <a:rPr kumimoji="1" lang="ja-JP" altLang="en-US" sz="1400" b="1" dirty="0">
                <a:highlight>
                  <a:srgbClr val="FFFF00"/>
                </a:highlight>
                <a:latin typeface="+mn-ea"/>
              </a:rPr>
              <a:t>２．場所</a:t>
            </a:r>
            <a:endParaRPr kumimoji="1" lang="en-US" altLang="ja-JP" sz="1400" b="1" dirty="0">
              <a:highlight>
                <a:srgbClr val="FFFF00"/>
              </a:highlight>
              <a:latin typeface="+mn-ea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400" b="1" dirty="0">
                <a:latin typeface="+mn-ea"/>
              </a:rPr>
              <a:t>　　オンライン（</a:t>
            </a:r>
            <a:r>
              <a:rPr kumimoji="1" lang="en-US" altLang="ja-JP" sz="1400" b="1" dirty="0">
                <a:latin typeface="+mn-ea"/>
              </a:rPr>
              <a:t>Zoom</a:t>
            </a:r>
            <a:r>
              <a:rPr kumimoji="1" lang="ja-JP" altLang="en-US" sz="1400" b="1" dirty="0">
                <a:latin typeface="+mn-ea"/>
              </a:rPr>
              <a:t>）開催</a:t>
            </a:r>
            <a:r>
              <a:rPr kumimoji="1" lang="en-US" altLang="ja-JP" sz="1400" b="1" dirty="0">
                <a:latin typeface="+mn-ea"/>
              </a:rPr>
              <a:t> </a:t>
            </a:r>
          </a:p>
          <a:p>
            <a:pPr>
              <a:lnSpc>
                <a:spcPts val="1000"/>
              </a:lnSpc>
            </a:pPr>
            <a:endParaRPr kumimoji="1" lang="en-US" altLang="ja-JP" sz="1400" b="1" dirty="0">
              <a:highlight>
                <a:srgbClr val="FFFF00"/>
              </a:highlight>
              <a:latin typeface="+mn-ea"/>
            </a:endParaRPr>
          </a:p>
          <a:p>
            <a:pPr>
              <a:lnSpc>
                <a:spcPts val="1000"/>
              </a:lnSpc>
            </a:pPr>
            <a:endParaRPr kumimoji="1" lang="en-US" altLang="ja-JP" sz="1400" b="1" dirty="0">
              <a:highlight>
                <a:srgbClr val="FFFF00"/>
              </a:highlight>
              <a:latin typeface="+mn-ea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400" b="1" dirty="0">
                <a:latin typeface="+mn-ea"/>
              </a:rPr>
              <a:t>　</a:t>
            </a:r>
            <a:r>
              <a:rPr kumimoji="1" lang="ja-JP" altLang="en-US" sz="1400" b="1" dirty="0">
                <a:highlight>
                  <a:srgbClr val="FFFF00"/>
                </a:highlight>
                <a:latin typeface="+mn-ea"/>
              </a:rPr>
              <a:t>３．セミナー内容</a:t>
            </a:r>
            <a:endParaRPr kumimoji="1" lang="en-US" altLang="ja-JP" sz="1400" b="1" dirty="0">
              <a:highlight>
                <a:srgbClr val="FFFF00"/>
              </a:highlight>
              <a:latin typeface="+mn-ea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400" b="1" dirty="0">
                <a:latin typeface="+mn-ea"/>
              </a:rPr>
              <a:t>　　</a:t>
            </a:r>
            <a:r>
              <a:rPr kumimoji="1" lang="en-US" altLang="ja-JP" sz="1400" b="1" dirty="0">
                <a:latin typeface="+mn-ea"/>
              </a:rPr>
              <a:t>※</a:t>
            </a:r>
            <a:r>
              <a:rPr kumimoji="1" lang="ja-JP" altLang="en-US" sz="1400" b="1" dirty="0">
                <a:latin typeface="+mn-ea"/>
              </a:rPr>
              <a:t>次頁をご確認ください。</a:t>
            </a:r>
            <a:endParaRPr kumimoji="1" lang="en-US" altLang="ja-JP" sz="1400" b="1" dirty="0">
              <a:latin typeface="+mn-ea"/>
            </a:endParaRPr>
          </a:p>
          <a:p>
            <a:pPr>
              <a:lnSpc>
                <a:spcPts val="1000"/>
              </a:lnSpc>
            </a:pPr>
            <a:endParaRPr kumimoji="1" lang="en-US" altLang="ja-JP" sz="1400" b="1" dirty="0">
              <a:highlight>
                <a:srgbClr val="FFFF00"/>
              </a:highlight>
              <a:latin typeface="+mn-ea"/>
            </a:endParaRPr>
          </a:p>
          <a:p>
            <a:pPr>
              <a:lnSpc>
                <a:spcPts val="1000"/>
              </a:lnSpc>
            </a:pPr>
            <a:endParaRPr kumimoji="1" lang="en-US" altLang="ja-JP" sz="1400" b="1" dirty="0">
              <a:highlight>
                <a:srgbClr val="FFFF00"/>
              </a:highlight>
              <a:latin typeface="+mn-ea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400" b="1" dirty="0"/>
              <a:t>　</a:t>
            </a:r>
            <a:r>
              <a:rPr kumimoji="1" lang="ja-JP" altLang="en-US" sz="1400" b="1" dirty="0">
                <a:highlight>
                  <a:srgbClr val="FFFF00"/>
                </a:highlight>
              </a:rPr>
              <a:t>４．参加方法</a:t>
            </a:r>
            <a:endParaRPr kumimoji="1" lang="en-US" altLang="ja-JP" sz="1400" b="1" dirty="0">
              <a:highlight>
                <a:srgbClr val="FFFF00"/>
              </a:highlight>
            </a:endParaRPr>
          </a:p>
          <a:p>
            <a:pPr>
              <a:lnSpc>
                <a:spcPts val="2500"/>
              </a:lnSpc>
            </a:pPr>
            <a:r>
              <a:rPr kumimoji="1" lang="ja-JP" altLang="en-US" sz="1400" b="1" dirty="0">
                <a:latin typeface="+mn-ea"/>
              </a:rPr>
              <a:t>　　参加申込</a:t>
            </a:r>
            <a:r>
              <a:rPr kumimoji="1" lang="en-US" altLang="ja-JP" sz="1400" b="1" dirty="0">
                <a:latin typeface="+mn-ea"/>
              </a:rPr>
              <a:t>URL</a:t>
            </a:r>
            <a:r>
              <a:rPr kumimoji="1" lang="ja-JP" altLang="en-US" sz="1400" b="1" dirty="0">
                <a:latin typeface="+mn-ea"/>
              </a:rPr>
              <a:t>は、</a:t>
            </a:r>
            <a:r>
              <a:rPr kumimoji="1" lang="en-US" altLang="ja-JP" sz="1400" b="1" dirty="0">
                <a:latin typeface="+mn-ea"/>
              </a:rPr>
              <a:t>EC</a:t>
            </a:r>
            <a:r>
              <a:rPr kumimoji="1" lang="ja-JP" altLang="en-US" sz="1400" b="1" dirty="0">
                <a:latin typeface="+mn-ea"/>
              </a:rPr>
              <a:t>化支援事務局より出品決定後に各出品者へ直接</a:t>
            </a:r>
            <a:endParaRPr kumimoji="1" lang="en-US" altLang="ja-JP" sz="1400" b="1" dirty="0">
              <a:latin typeface="+mn-ea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400" b="1" dirty="0">
                <a:latin typeface="+mn-ea"/>
              </a:rPr>
              <a:t>　メールにてご案内します。ご案内メールが届きましたら各出品者が個別に</a:t>
            </a:r>
            <a:endParaRPr kumimoji="1" lang="en-US" altLang="ja-JP" sz="1400" b="1" dirty="0">
              <a:latin typeface="+mn-ea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400" b="1" dirty="0">
                <a:latin typeface="+mn-ea"/>
              </a:rPr>
              <a:t>　お申し込みください。</a:t>
            </a:r>
            <a:endParaRPr kumimoji="1" lang="en-US" altLang="ja-JP" sz="1400" b="1" dirty="0">
              <a:latin typeface="+mn-ea"/>
            </a:endParaRPr>
          </a:p>
          <a:p>
            <a:pPr>
              <a:lnSpc>
                <a:spcPts val="1000"/>
              </a:lnSpc>
            </a:pPr>
            <a:endParaRPr kumimoji="1" lang="en-US" altLang="ja-JP" sz="1400" b="1" dirty="0">
              <a:latin typeface="+mn-ea"/>
            </a:endParaRPr>
          </a:p>
          <a:p>
            <a:pPr>
              <a:lnSpc>
                <a:spcPts val="2500"/>
              </a:lnSpc>
            </a:pPr>
            <a:endParaRPr kumimoji="1" lang="ja-JP" altLang="en-US" sz="1400" b="1" dirty="0">
              <a:latin typeface="+mn-ea"/>
            </a:endParaRPr>
          </a:p>
          <a:p>
            <a:pPr>
              <a:lnSpc>
                <a:spcPts val="2500"/>
              </a:lnSpc>
            </a:pPr>
            <a:endParaRPr kumimoji="1" lang="en-US" altLang="ja-JP" sz="12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77782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E8E502-FF61-4667-8676-D3844142108D}"/>
              </a:ext>
            </a:extLst>
          </p:cNvPr>
          <p:cNvSpPr txBox="1"/>
          <p:nvPr/>
        </p:nvSpPr>
        <p:spPr>
          <a:xfrm>
            <a:off x="468756" y="65210"/>
            <a:ext cx="5920489" cy="859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大丸松坂屋オンラインショッピング事業 出品者 参加必須セミナー</a:t>
            </a:r>
            <a:r>
              <a:rPr kumimoji="1" lang="en-US" altLang="ja-JP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pPr algn="ctr"/>
            <a:r>
              <a:rPr kumimoji="1" lang="en-US" altLang="ja-JP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~SNS</a:t>
            </a:r>
            <a:r>
              <a:rPr kumimoji="1" lang="ja-JP" altLang="en-US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活用セミナー</a:t>
            </a:r>
            <a:r>
              <a:rPr kumimoji="1" lang="en-US" altLang="ja-JP" sz="1662" dirty="0">
                <a:latin typeface="Meiryo UI" panose="020B0604030504040204" pitchFamily="50" charset="-128"/>
                <a:ea typeface="Meiryo UI" panose="020B0604030504040204" pitchFamily="50" charset="-128"/>
              </a:rPr>
              <a:t>~</a:t>
            </a:r>
            <a:endParaRPr kumimoji="1" lang="en-US" altLang="ja-JP" sz="1662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662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ユーザー数</a:t>
            </a:r>
            <a:r>
              <a:rPr kumimoji="1" lang="en-US" altLang="ja-JP" sz="1662" b="1" dirty="0">
                <a:latin typeface="Meiryo UI" panose="020B0604030504040204" pitchFamily="50" charset="-128"/>
                <a:ea typeface="Meiryo UI" panose="020B0604030504040204" pitchFamily="50" charset="-128"/>
              </a:rPr>
              <a:t>8,800</a:t>
            </a:r>
            <a:r>
              <a:rPr kumimoji="1" lang="ja-JP" altLang="en-US" sz="1662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万人！</a:t>
            </a:r>
            <a:r>
              <a:rPr kumimoji="1" lang="en-US" altLang="ja-JP" sz="1662" b="1" dirty="0">
                <a:latin typeface="Meiryo UI" panose="020B0604030504040204" pitchFamily="50" charset="-128"/>
                <a:ea typeface="Meiryo UI" panose="020B0604030504040204" pitchFamily="50" charset="-128"/>
              </a:rPr>
              <a:t>LINE</a:t>
            </a:r>
            <a:r>
              <a:rPr kumimoji="1" lang="ja-JP" altLang="en-US" sz="1662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を活用した</a:t>
            </a:r>
            <a:r>
              <a:rPr kumimoji="1" lang="en-US" altLang="ja-JP" sz="1662" b="1" dirty="0">
                <a:latin typeface="Meiryo UI" panose="020B0604030504040204" pitchFamily="50" charset="-128"/>
                <a:ea typeface="Meiryo UI" panose="020B0604030504040204" pitchFamily="50" charset="-128"/>
              </a:rPr>
              <a:t>EC</a:t>
            </a:r>
            <a:r>
              <a:rPr kumimoji="1" lang="ja-JP" altLang="en-US" sz="1662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サイトの集客手法</a:t>
            </a:r>
            <a:endParaRPr kumimoji="1" lang="en-US" altLang="ja-JP" sz="1662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EF90BFAC-877C-4A30-ABE6-EFD98EF2F3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340833"/>
              </p:ext>
            </p:extLst>
          </p:nvPr>
        </p:nvGraphicFramePr>
        <p:xfrm>
          <a:off x="480815" y="1000183"/>
          <a:ext cx="5920489" cy="6612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8467">
                  <a:extLst>
                    <a:ext uri="{9D8B030D-6E8A-4147-A177-3AD203B41FA5}">
                      <a16:colId xmlns:a16="http://schemas.microsoft.com/office/drawing/2014/main" val="2556085325"/>
                    </a:ext>
                  </a:extLst>
                </a:gridCol>
                <a:gridCol w="2700997">
                  <a:extLst>
                    <a:ext uri="{9D8B030D-6E8A-4147-A177-3AD203B41FA5}">
                      <a16:colId xmlns:a16="http://schemas.microsoft.com/office/drawing/2014/main" val="1559832004"/>
                    </a:ext>
                  </a:extLst>
                </a:gridCol>
                <a:gridCol w="2291025">
                  <a:extLst>
                    <a:ext uri="{9D8B030D-6E8A-4147-A177-3AD203B41FA5}">
                      <a16:colId xmlns:a16="http://schemas.microsoft.com/office/drawing/2014/main" val="1046684320"/>
                    </a:ext>
                  </a:extLst>
                </a:gridCol>
              </a:tblGrid>
              <a:tr h="407771"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1. 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日時</a:t>
                      </a:r>
                    </a:p>
                  </a:txBody>
                  <a:tcPr marL="84406" marR="84406" marT="99692" marB="99692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いずれかの回にご参加ください。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日程①：９月１６日（木）１４：００～１５：３０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日程②：１０月２０日（水）１４：００～１５：３０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日程③：１１月１８日（木）１４：００～１５：３０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99692" marB="99692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637153"/>
                  </a:ext>
                </a:extLst>
              </a:tr>
              <a:tr h="368197"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2. 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場所</a:t>
                      </a:r>
                    </a:p>
                  </a:txBody>
                  <a:tcPr marL="84406" marR="84406" marT="99692" marB="99692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オンライン（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Zoom)</a:t>
                      </a:r>
                    </a:p>
                  </a:txBody>
                  <a:tcPr marL="84406" marR="84406" marT="99692" marB="99692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411776"/>
                  </a:ext>
                </a:extLst>
              </a:tr>
              <a:tr h="368197"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3. 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対象者</a:t>
                      </a:r>
                    </a:p>
                  </a:txBody>
                  <a:tcPr marL="84406" marR="84406" marT="99692" marB="99692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SNS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ビギナー、特に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LINE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EC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サイトの集客・売上アップなどに活用したい方</a:t>
                      </a:r>
                    </a:p>
                  </a:txBody>
                  <a:tcPr marL="84406" marR="84406" marT="99692" marB="99692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0203911"/>
                  </a:ext>
                </a:extLst>
              </a:tr>
              <a:tr h="874634"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4.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セミナー</a:t>
                      </a:r>
                      <a:endParaRPr kumimoji="1" lang="en-US" altLang="ja-JP" sz="11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ゴール</a:t>
                      </a:r>
                    </a:p>
                  </a:txBody>
                  <a:tcPr marL="84406" marR="84406" marT="99692" marB="99692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・お客様が日常的に使う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LINE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ならではの、コミュニケーションによる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EC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の集客・売上アップ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手法を知る。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LINE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公式アカウントの小売業界における活用事例から、アカウント開設後の活用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イメージを持つ。</a:t>
                      </a:r>
                    </a:p>
                  </a:txBody>
                  <a:tcPr marL="84406" marR="84406" marT="99692" marB="99692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803463"/>
                  </a:ext>
                </a:extLst>
              </a:tr>
              <a:tr h="1043446">
                <a:tc rowSpan="2"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5. 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講師</a:t>
                      </a:r>
                    </a:p>
                  </a:txBody>
                  <a:tcPr marL="84406" marR="84406" marT="99692" marB="99692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西田 勇祐 氏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LINE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株式会社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広告事業本部</a:t>
                      </a:r>
                    </a:p>
                    <a:p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Account Planning2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チーム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兼ローカルビジネス推進チーム</a:t>
                      </a:r>
                    </a:p>
                  </a:txBody>
                  <a:tcPr marL="84406" marR="84406" marT="99692" marB="99692"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 marL="84406" marR="84406" marT="42203" marB="42203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136605"/>
                  </a:ext>
                </a:extLst>
              </a:tr>
              <a:tr h="1468106">
                <a:tc vMerge="1"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店頭販促系代理店に入社後、大手飲料メーカー、外食チェーン、建設会社など幅広い企業のマーケティングおよびプロモーション支援に従事。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 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LINE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に入社。中小企業を中心に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LINE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公式アカウントの導入推進や事業企画に従事。主に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LINE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公式アカウントで提供する新機能の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GTM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Go-to-Market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）を担当。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99692" marB="99692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7015521"/>
                  </a:ext>
                </a:extLst>
              </a:tr>
              <a:tr h="1620222">
                <a:tc>
                  <a:txBody>
                    <a:bodyPr/>
                    <a:lstStyle/>
                    <a:p>
                      <a:r>
                        <a:rPr kumimoji="1" lang="en-US" altLang="ja-JP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6. </a:t>
                      </a:r>
                      <a:r>
                        <a:rPr kumimoji="1"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</a:t>
                      </a:r>
                    </a:p>
                  </a:txBody>
                  <a:tcPr marL="84406" marR="84406" marT="99692" marB="99692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①講演（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時間）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a) LINE/LINE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公式アカウントのご紹介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b) LINE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活用のステップと活用事例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 ・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STEP1 LINE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公式アカウントの開設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 ・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STEP2 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友だち追加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 ・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STEP3 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店舗・サイト集客</a:t>
                      </a: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 ・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STEP4 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リピート促進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ja-JP" altLang="en-US" sz="5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②質疑応答（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分）　</a:t>
                      </a:r>
                      <a:r>
                        <a:rPr kumimoji="1" lang="en-US" altLang="ja-JP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質疑はご入力いただいたものを講師が回答していく形式です。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4406" marR="84406" marT="99692" marB="99692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1948275"/>
                  </a:ext>
                </a:extLst>
              </a:tr>
            </a:tbl>
          </a:graphicData>
        </a:graphic>
      </p:graphicFrame>
      <p:pic>
        <p:nvPicPr>
          <p:cNvPr id="6" name="図 5" descr="スーツを着た男性&#10;&#10;自動的に生成された説明">
            <a:extLst>
              <a:ext uri="{FF2B5EF4-FFF2-40B4-BE49-F238E27FC236}">
                <a16:creationId xmlns:a16="http://schemas.microsoft.com/office/drawing/2014/main" id="{465F7BA3-8AC1-46ED-B8AD-E26A2EF844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771" y="3694959"/>
            <a:ext cx="2099791" cy="2094542"/>
          </a:xfrm>
          <a:prstGeom prst="rect">
            <a:avLst/>
          </a:prstGeom>
        </p:spPr>
      </p:pic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BA98927-B4E7-4AA5-9716-29EF80FAA849}"/>
              </a:ext>
            </a:extLst>
          </p:cNvPr>
          <p:cNvSpPr/>
          <p:nvPr/>
        </p:nvSpPr>
        <p:spPr>
          <a:xfrm>
            <a:off x="499865" y="7551083"/>
            <a:ext cx="5920489" cy="158874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0263FE2-88DB-4292-AE7D-8DDDD89704DB}"/>
              </a:ext>
            </a:extLst>
          </p:cNvPr>
          <p:cNvSpPr txBox="1"/>
          <p:nvPr/>
        </p:nvSpPr>
        <p:spPr>
          <a:xfrm>
            <a:off x="499865" y="7643688"/>
            <a:ext cx="6001264" cy="1456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■お申込み</a:t>
            </a:r>
            <a:endParaRPr kumimoji="1" lang="en-US" altLang="ja-JP" sz="1108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108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参加申込</a:t>
            </a:r>
            <a:r>
              <a:rPr kumimoji="1" lang="en-US" altLang="ja-JP" sz="1108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URL</a:t>
            </a:r>
            <a:r>
              <a:rPr kumimoji="1" lang="ja-JP" altLang="en-US" sz="1108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は下記事務局より出品決定後に各出品者へ直接メールにてご案内します。</a:t>
            </a:r>
            <a:endParaRPr kumimoji="1" lang="en-US" altLang="ja-JP" sz="1108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8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ご案内メールが届きましたら各出品者が個別にお申し込みください。</a:t>
            </a:r>
            <a:endParaRPr kumimoji="1" lang="en-US" altLang="ja-JP" sz="1108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8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■お問い合わせ先 </a:t>
            </a:r>
            <a:r>
              <a:rPr kumimoji="1" lang="en-US" altLang="ja-JP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ご質問はメールのみとなりますのでご了承ください。</a:t>
            </a:r>
          </a:p>
          <a:p>
            <a:r>
              <a:rPr kumimoji="1" lang="ja-JP" altLang="en-US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●</a:t>
            </a:r>
            <a:r>
              <a:rPr kumimoji="1" lang="en-US" altLang="ja-JP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EC</a:t>
            </a:r>
            <a:r>
              <a:rPr kumimoji="1" lang="ja-JP" altLang="en-US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化支援事務局：株式会社 </a:t>
            </a:r>
            <a:r>
              <a:rPr kumimoji="1" lang="en-US" altLang="ja-JP" sz="1108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dAgora</a:t>
            </a:r>
            <a:endParaRPr kumimoji="1" lang="en-US" altLang="ja-JP" sz="1108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●</a:t>
            </a:r>
            <a:r>
              <a:rPr kumimoji="1" lang="en-US" altLang="ja-JP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E-mail</a:t>
            </a:r>
            <a:r>
              <a:rPr kumimoji="1" lang="ja-JP" altLang="en-US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ecseminar-office@dagora.jp</a:t>
            </a:r>
          </a:p>
          <a:p>
            <a:r>
              <a:rPr kumimoji="1" lang="ja-JP" altLang="en-US" sz="1108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●担当：水野、塚本、石井</a:t>
            </a:r>
          </a:p>
        </p:txBody>
      </p:sp>
    </p:spTree>
    <p:extLst>
      <p:ext uri="{BB962C8B-B14F-4D97-AF65-F5344CB8AC3E}">
        <p14:creationId xmlns:p14="http://schemas.microsoft.com/office/powerpoint/2010/main" val="3661811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</TotalTime>
  <Words>570</Words>
  <Application>Microsoft Office PowerPoint</Application>
  <PresentationFormat>画面に合わせる (4:3)</PresentationFormat>
  <Paragraphs>72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古柴 裕貴</dc:creator>
  <cp:lastModifiedBy>古柴 裕貴</cp:lastModifiedBy>
  <cp:revision>28</cp:revision>
  <cp:lastPrinted>2021-06-30T06:16:15Z</cp:lastPrinted>
  <dcterms:created xsi:type="dcterms:W3CDTF">2021-06-30T02:08:53Z</dcterms:created>
  <dcterms:modified xsi:type="dcterms:W3CDTF">2021-07-13T08:18:03Z</dcterms:modified>
</cp:coreProperties>
</file>